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1" r:id="rId2"/>
    <p:sldId id="279" r:id="rId3"/>
    <p:sldId id="272" r:id="rId4"/>
    <p:sldId id="274" r:id="rId5"/>
    <p:sldId id="275" r:id="rId6"/>
    <p:sldId id="273" r:id="rId7"/>
    <p:sldId id="284" r:id="rId8"/>
    <p:sldId id="280" r:id="rId9"/>
    <p:sldId id="263" r:id="rId10"/>
    <p:sldId id="268" r:id="rId11"/>
    <p:sldId id="260" r:id="rId12"/>
    <p:sldId id="307" r:id="rId13"/>
    <p:sldId id="287" r:id="rId14"/>
    <p:sldId id="288" r:id="rId15"/>
    <p:sldId id="290" r:id="rId16"/>
    <p:sldId id="294" r:id="rId17"/>
    <p:sldId id="267" r:id="rId18"/>
    <p:sldId id="270" r:id="rId19"/>
    <p:sldId id="281" r:id="rId20"/>
    <p:sldId id="308" r:id="rId21"/>
    <p:sldId id="299" r:id="rId22"/>
    <p:sldId id="314" r:id="rId23"/>
    <p:sldId id="309" r:id="rId24"/>
    <p:sldId id="310" r:id="rId25"/>
    <p:sldId id="315" r:id="rId26"/>
    <p:sldId id="296" r:id="rId27"/>
    <p:sldId id="316" r:id="rId28"/>
    <p:sldId id="311" r:id="rId29"/>
    <p:sldId id="300" r:id="rId30"/>
    <p:sldId id="312" r:id="rId31"/>
    <p:sldId id="301" r:id="rId32"/>
    <p:sldId id="313" r:id="rId33"/>
    <p:sldId id="317"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0CF4"/>
    <a:srgbClr val="1E0A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2" autoAdjust="0"/>
    <p:restoredTop sz="95524" autoAdjust="0"/>
  </p:normalViewPr>
  <p:slideViewPr>
    <p:cSldViewPr snapToGrid="0">
      <p:cViewPr varScale="1">
        <p:scale>
          <a:sx n="56" d="100"/>
          <a:sy n="56" d="100"/>
        </p:scale>
        <p:origin x="48" y="5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402FD-417A-4B25-8480-8D7B7E1FE65E}" type="datetimeFigureOut">
              <a:rPr kumimoji="1" lang="ja-JP" altLang="en-US" smtClean="0"/>
              <a:t>2019/12/16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93011-1354-48B3-A7C2-E86F767B7B17}" type="slidenum">
              <a:rPr kumimoji="1" lang="ja-JP" altLang="en-US" smtClean="0"/>
              <a:t>‹#›</a:t>
            </a:fld>
            <a:endParaRPr kumimoji="1" lang="ja-JP" altLang="en-US"/>
          </a:p>
        </p:txBody>
      </p:sp>
    </p:spTree>
    <p:extLst>
      <p:ext uri="{BB962C8B-B14F-4D97-AF65-F5344CB8AC3E}">
        <p14:creationId xmlns:p14="http://schemas.microsoft.com/office/powerpoint/2010/main" val="42158866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D93011-1354-48B3-A7C2-E86F767B7B17}" type="slidenum">
              <a:rPr kumimoji="1" lang="ja-JP" altLang="en-US" smtClean="0"/>
              <a:t>16</a:t>
            </a:fld>
            <a:endParaRPr kumimoji="1" lang="ja-JP" altLang="en-US"/>
          </a:p>
        </p:txBody>
      </p:sp>
    </p:spTree>
    <p:extLst>
      <p:ext uri="{BB962C8B-B14F-4D97-AF65-F5344CB8AC3E}">
        <p14:creationId xmlns:p14="http://schemas.microsoft.com/office/powerpoint/2010/main" val="138307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D93011-1354-48B3-A7C2-E86F767B7B17}" type="slidenum">
              <a:rPr kumimoji="1" lang="ja-JP" altLang="en-US" smtClean="0"/>
              <a:t>17</a:t>
            </a:fld>
            <a:endParaRPr kumimoji="1" lang="ja-JP" altLang="en-US"/>
          </a:p>
        </p:txBody>
      </p:sp>
    </p:spTree>
    <p:extLst>
      <p:ext uri="{BB962C8B-B14F-4D97-AF65-F5344CB8AC3E}">
        <p14:creationId xmlns:p14="http://schemas.microsoft.com/office/powerpoint/2010/main" val="136675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77B8B-3336-4079-ACA8-6B0B4909A61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DB198B2-6533-492B-BB5F-2C4C11D1B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1C92892-C4E8-4CCC-8468-D0E54A1E5F40}"/>
              </a:ext>
            </a:extLst>
          </p:cNvPr>
          <p:cNvSpPr>
            <a:spLocks noGrp="1"/>
          </p:cNvSpPr>
          <p:nvPr>
            <p:ph type="dt" sz="half" idx="10"/>
          </p:nvPr>
        </p:nvSpPr>
        <p:spPr/>
        <p:txBody>
          <a:bodyPr/>
          <a:lstStyle/>
          <a:p>
            <a:fld id="{05B9A84E-50BD-4450-9C79-20E7EF869196}" type="datetimeFigureOut">
              <a:rPr kumimoji="1" lang="ja-JP" altLang="en-US" smtClean="0"/>
              <a:t>2019/12/16</a:t>
            </a:fld>
            <a:endParaRPr kumimoji="1" lang="ja-JP" altLang="en-US"/>
          </a:p>
        </p:txBody>
      </p:sp>
      <p:sp>
        <p:nvSpPr>
          <p:cNvPr id="5" name="フッター プレースホルダー 4">
            <a:extLst>
              <a:ext uri="{FF2B5EF4-FFF2-40B4-BE49-F238E27FC236}">
                <a16:creationId xmlns:a16="http://schemas.microsoft.com/office/drawing/2014/main" id="{5A8C55AD-A683-4033-8BB3-A54AB151E3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769924-D76F-4720-9A31-B6FDD6613F55}"/>
              </a:ext>
            </a:extLst>
          </p:cNvPr>
          <p:cNvSpPr>
            <a:spLocks noGrp="1"/>
          </p:cNvSpPr>
          <p:nvPr>
            <p:ph type="sldNum" sz="quarter" idx="12"/>
          </p:nvPr>
        </p:nvSpPr>
        <p:spPr/>
        <p:txBody>
          <a:body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108539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3F55D-FDB3-4218-8D28-68C42B17A63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D2BB7B5-7168-442E-A10F-DB6448E32F2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B0C4CC-A0AD-4DC7-8229-DFAF48083CBB}"/>
              </a:ext>
            </a:extLst>
          </p:cNvPr>
          <p:cNvSpPr>
            <a:spLocks noGrp="1"/>
          </p:cNvSpPr>
          <p:nvPr>
            <p:ph type="dt" sz="half" idx="10"/>
          </p:nvPr>
        </p:nvSpPr>
        <p:spPr/>
        <p:txBody>
          <a:bodyPr/>
          <a:lstStyle/>
          <a:p>
            <a:fld id="{05B9A84E-50BD-4450-9C79-20E7EF869196}" type="datetimeFigureOut">
              <a:rPr kumimoji="1" lang="ja-JP" altLang="en-US" smtClean="0"/>
              <a:t>2019/12/16</a:t>
            </a:fld>
            <a:endParaRPr kumimoji="1" lang="ja-JP" altLang="en-US"/>
          </a:p>
        </p:txBody>
      </p:sp>
      <p:sp>
        <p:nvSpPr>
          <p:cNvPr id="5" name="フッター プレースホルダー 4">
            <a:extLst>
              <a:ext uri="{FF2B5EF4-FFF2-40B4-BE49-F238E27FC236}">
                <a16:creationId xmlns:a16="http://schemas.microsoft.com/office/drawing/2014/main" id="{F3A218C5-8B3B-492B-8204-44532C0558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DB5E53-0F11-44E9-A3BA-8D7D7EDDE60E}"/>
              </a:ext>
            </a:extLst>
          </p:cNvPr>
          <p:cNvSpPr>
            <a:spLocks noGrp="1"/>
          </p:cNvSpPr>
          <p:nvPr>
            <p:ph type="sldNum" sz="quarter" idx="12"/>
          </p:nvPr>
        </p:nvSpPr>
        <p:spPr/>
        <p:txBody>
          <a:body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310905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3C678FF-E66C-4E6D-BEDF-204CB2634E1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AC7F9E7-D1C9-4FBC-87D7-F3495C09726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6502DA-2982-4E14-9E5B-8A26F500A2A8}"/>
              </a:ext>
            </a:extLst>
          </p:cNvPr>
          <p:cNvSpPr>
            <a:spLocks noGrp="1"/>
          </p:cNvSpPr>
          <p:nvPr>
            <p:ph type="dt" sz="half" idx="10"/>
          </p:nvPr>
        </p:nvSpPr>
        <p:spPr/>
        <p:txBody>
          <a:bodyPr/>
          <a:lstStyle/>
          <a:p>
            <a:fld id="{05B9A84E-50BD-4450-9C79-20E7EF869196}" type="datetimeFigureOut">
              <a:rPr kumimoji="1" lang="ja-JP" altLang="en-US" smtClean="0"/>
              <a:t>2019/12/16</a:t>
            </a:fld>
            <a:endParaRPr kumimoji="1" lang="ja-JP" altLang="en-US"/>
          </a:p>
        </p:txBody>
      </p:sp>
      <p:sp>
        <p:nvSpPr>
          <p:cNvPr id="5" name="フッター プレースホルダー 4">
            <a:extLst>
              <a:ext uri="{FF2B5EF4-FFF2-40B4-BE49-F238E27FC236}">
                <a16:creationId xmlns:a16="http://schemas.microsoft.com/office/drawing/2014/main" id="{0D035270-C066-4327-BF8A-A48D221841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0E41BB-EB0B-47CF-8937-E93EBAAB8798}"/>
              </a:ext>
            </a:extLst>
          </p:cNvPr>
          <p:cNvSpPr>
            <a:spLocks noGrp="1"/>
          </p:cNvSpPr>
          <p:nvPr>
            <p:ph type="sldNum" sz="quarter" idx="12"/>
          </p:nvPr>
        </p:nvSpPr>
        <p:spPr/>
        <p:txBody>
          <a:body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60885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9A1B7-D377-4209-888C-64B503CDA6B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D634BF7-C76C-4E9F-9F4F-2F7AC42FE28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B433EE-9BC3-4DCE-BD6A-CAB7C8E19D65}"/>
              </a:ext>
            </a:extLst>
          </p:cNvPr>
          <p:cNvSpPr>
            <a:spLocks noGrp="1"/>
          </p:cNvSpPr>
          <p:nvPr>
            <p:ph type="dt" sz="half" idx="10"/>
          </p:nvPr>
        </p:nvSpPr>
        <p:spPr/>
        <p:txBody>
          <a:bodyPr/>
          <a:lstStyle/>
          <a:p>
            <a:fld id="{05B9A84E-50BD-4450-9C79-20E7EF869196}" type="datetimeFigureOut">
              <a:rPr kumimoji="1" lang="ja-JP" altLang="en-US" smtClean="0"/>
              <a:t>2019/12/16</a:t>
            </a:fld>
            <a:endParaRPr kumimoji="1" lang="ja-JP" altLang="en-US"/>
          </a:p>
        </p:txBody>
      </p:sp>
      <p:sp>
        <p:nvSpPr>
          <p:cNvPr id="5" name="フッター プレースホルダー 4">
            <a:extLst>
              <a:ext uri="{FF2B5EF4-FFF2-40B4-BE49-F238E27FC236}">
                <a16:creationId xmlns:a16="http://schemas.microsoft.com/office/drawing/2014/main" id="{4F01B420-247D-47E2-B1F2-8BB8117193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0C6282-FF6F-4A9A-BC72-C30336604301}"/>
              </a:ext>
            </a:extLst>
          </p:cNvPr>
          <p:cNvSpPr>
            <a:spLocks noGrp="1"/>
          </p:cNvSpPr>
          <p:nvPr>
            <p:ph type="sldNum" sz="quarter" idx="12"/>
          </p:nvPr>
        </p:nvSpPr>
        <p:spPr/>
        <p:txBody>
          <a:body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263178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B1D867-3E69-4FF6-A993-C856B6E8A06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07F8FA-E122-4581-8986-D67C48CC4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14362D7-0571-41A9-A0DC-2A267B111A95}"/>
              </a:ext>
            </a:extLst>
          </p:cNvPr>
          <p:cNvSpPr>
            <a:spLocks noGrp="1"/>
          </p:cNvSpPr>
          <p:nvPr>
            <p:ph type="dt" sz="half" idx="10"/>
          </p:nvPr>
        </p:nvSpPr>
        <p:spPr/>
        <p:txBody>
          <a:bodyPr/>
          <a:lstStyle/>
          <a:p>
            <a:fld id="{05B9A84E-50BD-4450-9C79-20E7EF869196}" type="datetimeFigureOut">
              <a:rPr kumimoji="1" lang="ja-JP" altLang="en-US" smtClean="0"/>
              <a:t>2019/12/16</a:t>
            </a:fld>
            <a:endParaRPr kumimoji="1" lang="ja-JP" altLang="en-US"/>
          </a:p>
        </p:txBody>
      </p:sp>
      <p:sp>
        <p:nvSpPr>
          <p:cNvPr id="5" name="フッター プレースホルダー 4">
            <a:extLst>
              <a:ext uri="{FF2B5EF4-FFF2-40B4-BE49-F238E27FC236}">
                <a16:creationId xmlns:a16="http://schemas.microsoft.com/office/drawing/2014/main" id="{908F1E91-DA73-41A5-9169-F16DB068A0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57C6A8-6F33-45DF-AD6D-7D70CF52ADF3}"/>
              </a:ext>
            </a:extLst>
          </p:cNvPr>
          <p:cNvSpPr>
            <a:spLocks noGrp="1"/>
          </p:cNvSpPr>
          <p:nvPr>
            <p:ph type="sldNum" sz="quarter" idx="12"/>
          </p:nvPr>
        </p:nvSpPr>
        <p:spPr/>
        <p:txBody>
          <a:body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182487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D36891-A0A9-4DB1-8067-D7EAC7D34C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AE6F41-9FF7-4BC2-9193-C68BEEE5F17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E2DEDA0-756C-45EF-9E08-27A687C8BD7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B9DEBA4-86EF-46C3-9176-1F9DE53C55A3}"/>
              </a:ext>
            </a:extLst>
          </p:cNvPr>
          <p:cNvSpPr>
            <a:spLocks noGrp="1"/>
          </p:cNvSpPr>
          <p:nvPr>
            <p:ph type="dt" sz="half" idx="10"/>
          </p:nvPr>
        </p:nvSpPr>
        <p:spPr/>
        <p:txBody>
          <a:bodyPr/>
          <a:lstStyle/>
          <a:p>
            <a:fld id="{05B9A84E-50BD-4450-9C79-20E7EF869196}" type="datetimeFigureOut">
              <a:rPr kumimoji="1" lang="ja-JP" altLang="en-US" smtClean="0"/>
              <a:t>2019/12/16</a:t>
            </a:fld>
            <a:endParaRPr kumimoji="1" lang="ja-JP" altLang="en-US"/>
          </a:p>
        </p:txBody>
      </p:sp>
      <p:sp>
        <p:nvSpPr>
          <p:cNvPr id="6" name="フッター プレースホルダー 5">
            <a:extLst>
              <a:ext uri="{FF2B5EF4-FFF2-40B4-BE49-F238E27FC236}">
                <a16:creationId xmlns:a16="http://schemas.microsoft.com/office/drawing/2014/main" id="{783BB992-13B6-43EA-AA87-29FA76EB90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FE7EEC-17A3-48A3-B64F-A9152324D2F1}"/>
              </a:ext>
            </a:extLst>
          </p:cNvPr>
          <p:cNvSpPr>
            <a:spLocks noGrp="1"/>
          </p:cNvSpPr>
          <p:nvPr>
            <p:ph type="sldNum" sz="quarter" idx="12"/>
          </p:nvPr>
        </p:nvSpPr>
        <p:spPr/>
        <p:txBody>
          <a:body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134782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39652F-DCA8-4934-A1FF-08FF694CD14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C55DF-A098-4115-A09C-B26533ABB1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F8C3C18-591F-468A-B18E-5028EE4A0A7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2D7B9BF-7414-4662-B2D9-A8B40CBC8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3B8B873-D8B3-456F-9DDB-9AFE3E9D73C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E536B16-C124-46F1-A9D3-1AA339BD75C6}"/>
              </a:ext>
            </a:extLst>
          </p:cNvPr>
          <p:cNvSpPr>
            <a:spLocks noGrp="1"/>
          </p:cNvSpPr>
          <p:nvPr>
            <p:ph type="dt" sz="half" idx="10"/>
          </p:nvPr>
        </p:nvSpPr>
        <p:spPr/>
        <p:txBody>
          <a:bodyPr/>
          <a:lstStyle/>
          <a:p>
            <a:fld id="{05B9A84E-50BD-4450-9C79-20E7EF869196}" type="datetimeFigureOut">
              <a:rPr kumimoji="1" lang="ja-JP" altLang="en-US" smtClean="0"/>
              <a:t>2019/12/16</a:t>
            </a:fld>
            <a:endParaRPr kumimoji="1" lang="ja-JP" altLang="en-US"/>
          </a:p>
        </p:txBody>
      </p:sp>
      <p:sp>
        <p:nvSpPr>
          <p:cNvPr id="8" name="フッター プレースホルダー 7">
            <a:extLst>
              <a:ext uri="{FF2B5EF4-FFF2-40B4-BE49-F238E27FC236}">
                <a16:creationId xmlns:a16="http://schemas.microsoft.com/office/drawing/2014/main" id="{927D29CF-1572-4799-BFF0-C578E5A63D4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1936B93-AFB0-4329-ABBC-E8B6FB15CA5D}"/>
              </a:ext>
            </a:extLst>
          </p:cNvPr>
          <p:cNvSpPr>
            <a:spLocks noGrp="1"/>
          </p:cNvSpPr>
          <p:nvPr>
            <p:ph type="sldNum" sz="quarter" idx="12"/>
          </p:nvPr>
        </p:nvSpPr>
        <p:spPr/>
        <p:txBody>
          <a:body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108122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41ECF-08CF-483A-95E6-0ACDC8986AD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5FD41C-B0C9-4DF1-A745-7B587BF2626A}"/>
              </a:ext>
            </a:extLst>
          </p:cNvPr>
          <p:cNvSpPr>
            <a:spLocks noGrp="1"/>
          </p:cNvSpPr>
          <p:nvPr>
            <p:ph type="dt" sz="half" idx="10"/>
          </p:nvPr>
        </p:nvSpPr>
        <p:spPr/>
        <p:txBody>
          <a:bodyPr/>
          <a:lstStyle/>
          <a:p>
            <a:fld id="{05B9A84E-50BD-4450-9C79-20E7EF869196}" type="datetimeFigureOut">
              <a:rPr kumimoji="1" lang="ja-JP" altLang="en-US" smtClean="0"/>
              <a:t>2019/12/16</a:t>
            </a:fld>
            <a:endParaRPr kumimoji="1" lang="ja-JP" altLang="en-US"/>
          </a:p>
        </p:txBody>
      </p:sp>
      <p:sp>
        <p:nvSpPr>
          <p:cNvPr id="4" name="フッター プレースホルダー 3">
            <a:extLst>
              <a:ext uri="{FF2B5EF4-FFF2-40B4-BE49-F238E27FC236}">
                <a16:creationId xmlns:a16="http://schemas.microsoft.com/office/drawing/2014/main" id="{AF77B100-F9A1-4F9C-8B0C-08C7368D43C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51A44BD-B945-4A16-BCDA-FE9AFE1420D1}"/>
              </a:ext>
            </a:extLst>
          </p:cNvPr>
          <p:cNvSpPr>
            <a:spLocks noGrp="1"/>
          </p:cNvSpPr>
          <p:nvPr>
            <p:ph type="sldNum" sz="quarter" idx="12"/>
          </p:nvPr>
        </p:nvSpPr>
        <p:spPr/>
        <p:txBody>
          <a:body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112424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D67C871-5C26-4F6C-9DD9-A68601F449E4}"/>
              </a:ext>
            </a:extLst>
          </p:cNvPr>
          <p:cNvSpPr>
            <a:spLocks noGrp="1"/>
          </p:cNvSpPr>
          <p:nvPr>
            <p:ph type="dt" sz="half" idx="10"/>
          </p:nvPr>
        </p:nvSpPr>
        <p:spPr/>
        <p:txBody>
          <a:bodyPr/>
          <a:lstStyle/>
          <a:p>
            <a:fld id="{05B9A84E-50BD-4450-9C79-20E7EF869196}" type="datetimeFigureOut">
              <a:rPr kumimoji="1" lang="ja-JP" altLang="en-US" smtClean="0"/>
              <a:t>2019/12/16</a:t>
            </a:fld>
            <a:endParaRPr kumimoji="1" lang="ja-JP" altLang="en-US"/>
          </a:p>
        </p:txBody>
      </p:sp>
      <p:sp>
        <p:nvSpPr>
          <p:cNvPr id="3" name="フッター プレースホルダー 2">
            <a:extLst>
              <a:ext uri="{FF2B5EF4-FFF2-40B4-BE49-F238E27FC236}">
                <a16:creationId xmlns:a16="http://schemas.microsoft.com/office/drawing/2014/main" id="{D29C7932-0772-497D-80B4-B2BE9DE8690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09108CB-647F-4984-ACFA-2619EFEF9703}"/>
              </a:ext>
            </a:extLst>
          </p:cNvPr>
          <p:cNvSpPr>
            <a:spLocks noGrp="1"/>
          </p:cNvSpPr>
          <p:nvPr>
            <p:ph type="sldNum" sz="quarter" idx="12"/>
          </p:nvPr>
        </p:nvSpPr>
        <p:spPr/>
        <p:txBody>
          <a:body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214710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B5BEFC-868B-40F0-80C3-98AFA3C1B0A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2249BB-365F-4F91-847C-2E3511202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13F3C8C-9EDE-4F72-B167-1486D1AB1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693AB08-7C50-4FE2-B4CB-8F3D6FF936AD}"/>
              </a:ext>
            </a:extLst>
          </p:cNvPr>
          <p:cNvSpPr>
            <a:spLocks noGrp="1"/>
          </p:cNvSpPr>
          <p:nvPr>
            <p:ph type="dt" sz="half" idx="10"/>
          </p:nvPr>
        </p:nvSpPr>
        <p:spPr/>
        <p:txBody>
          <a:bodyPr/>
          <a:lstStyle/>
          <a:p>
            <a:fld id="{05B9A84E-50BD-4450-9C79-20E7EF869196}" type="datetimeFigureOut">
              <a:rPr kumimoji="1" lang="ja-JP" altLang="en-US" smtClean="0"/>
              <a:t>2019/12/16</a:t>
            </a:fld>
            <a:endParaRPr kumimoji="1" lang="ja-JP" altLang="en-US"/>
          </a:p>
        </p:txBody>
      </p:sp>
      <p:sp>
        <p:nvSpPr>
          <p:cNvPr id="6" name="フッター プレースホルダー 5">
            <a:extLst>
              <a:ext uri="{FF2B5EF4-FFF2-40B4-BE49-F238E27FC236}">
                <a16:creationId xmlns:a16="http://schemas.microsoft.com/office/drawing/2014/main" id="{7D768347-64A2-4F83-973F-235CA1F512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B5E1FA-8F91-44F2-B058-6E627F1B82CA}"/>
              </a:ext>
            </a:extLst>
          </p:cNvPr>
          <p:cNvSpPr>
            <a:spLocks noGrp="1"/>
          </p:cNvSpPr>
          <p:nvPr>
            <p:ph type="sldNum" sz="quarter" idx="12"/>
          </p:nvPr>
        </p:nvSpPr>
        <p:spPr/>
        <p:txBody>
          <a:body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96540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2D88F-73F3-4325-8446-85B14584F2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AEA72A8-2DDC-4437-B1A0-F1D681EBC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91945C-C79E-453B-86AA-F6CE3980E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5038705-3711-47DE-8F3F-EABE124D4C73}"/>
              </a:ext>
            </a:extLst>
          </p:cNvPr>
          <p:cNvSpPr>
            <a:spLocks noGrp="1"/>
          </p:cNvSpPr>
          <p:nvPr>
            <p:ph type="dt" sz="half" idx="10"/>
          </p:nvPr>
        </p:nvSpPr>
        <p:spPr/>
        <p:txBody>
          <a:bodyPr/>
          <a:lstStyle/>
          <a:p>
            <a:fld id="{05B9A84E-50BD-4450-9C79-20E7EF869196}" type="datetimeFigureOut">
              <a:rPr kumimoji="1" lang="ja-JP" altLang="en-US" smtClean="0"/>
              <a:t>2019/12/16</a:t>
            </a:fld>
            <a:endParaRPr kumimoji="1" lang="ja-JP" altLang="en-US"/>
          </a:p>
        </p:txBody>
      </p:sp>
      <p:sp>
        <p:nvSpPr>
          <p:cNvPr id="6" name="フッター プレースホルダー 5">
            <a:extLst>
              <a:ext uri="{FF2B5EF4-FFF2-40B4-BE49-F238E27FC236}">
                <a16:creationId xmlns:a16="http://schemas.microsoft.com/office/drawing/2014/main" id="{C62E2C3A-7E2C-46E6-A0C0-2D064E9068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544793-ADF5-4FD1-98F6-7EAEA875E178}"/>
              </a:ext>
            </a:extLst>
          </p:cNvPr>
          <p:cNvSpPr>
            <a:spLocks noGrp="1"/>
          </p:cNvSpPr>
          <p:nvPr>
            <p:ph type="sldNum" sz="quarter" idx="12"/>
          </p:nvPr>
        </p:nvSpPr>
        <p:spPr/>
        <p:txBody>
          <a:body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32092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8598DB2-6122-467A-8212-596BE78B3B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FFAD9F-514F-4889-BA56-314619469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B0E19A-BD60-4BF8-A3A4-E107C628F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9A84E-50BD-4450-9C79-20E7EF869196}" type="datetimeFigureOut">
              <a:rPr kumimoji="1" lang="ja-JP" altLang="en-US" smtClean="0"/>
              <a:t>2019/12/16</a:t>
            </a:fld>
            <a:endParaRPr kumimoji="1" lang="ja-JP" altLang="en-US"/>
          </a:p>
        </p:txBody>
      </p:sp>
      <p:sp>
        <p:nvSpPr>
          <p:cNvPr id="5" name="フッター プレースホルダー 4">
            <a:extLst>
              <a:ext uri="{FF2B5EF4-FFF2-40B4-BE49-F238E27FC236}">
                <a16:creationId xmlns:a16="http://schemas.microsoft.com/office/drawing/2014/main" id="{CAA2ADA5-D376-4AD9-90C1-5E57682EE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4B84F72-4CB2-4753-B0FF-452777C51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BD9D7-6DCE-4414-9114-998CE5907D52}" type="slidenum">
              <a:rPr kumimoji="1" lang="ja-JP" altLang="en-US" smtClean="0"/>
              <a:t>‹#›</a:t>
            </a:fld>
            <a:endParaRPr kumimoji="1" lang="ja-JP" altLang="en-US"/>
          </a:p>
        </p:txBody>
      </p:sp>
    </p:spTree>
    <p:extLst>
      <p:ext uri="{BB962C8B-B14F-4D97-AF65-F5344CB8AC3E}">
        <p14:creationId xmlns:p14="http://schemas.microsoft.com/office/powerpoint/2010/main" val="298870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0C3D8A-C82F-4371-965B-FD7A59B3E9D1}"/>
              </a:ext>
            </a:extLst>
          </p:cNvPr>
          <p:cNvSpPr>
            <a:spLocks noGrp="1"/>
          </p:cNvSpPr>
          <p:nvPr>
            <p:ph type="title"/>
          </p:nvPr>
        </p:nvSpPr>
        <p:spPr>
          <a:xfrm>
            <a:off x="527126" y="1282532"/>
            <a:ext cx="11424620" cy="2765350"/>
          </a:xfrm>
        </p:spPr>
        <p:txBody>
          <a:bodyPr>
            <a:normAutofit/>
          </a:bodyPr>
          <a:lstStyle/>
          <a:p>
            <a:pPr algn="ctr"/>
            <a:br>
              <a:rPr lang="en-US" altLang="ja-JP" b="1" dirty="0"/>
            </a:br>
            <a:r>
              <a:rPr lang="ja-JP" altLang="en-US" sz="6600" b="1" dirty="0"/>
              <a:t>ダイナミックな戦略</a:t>
            </a:r>
            <a:endParaRPr kumimoji="1" lang="ja-JP" altLang="en-US" b="1" dirty="0"/>
          </a:p>
        </p:txBody>
      </p:sp>
      <p:sp>
        <p:nvSpPr>
          <p:cNvPr id="3" name="正方形/長方形 2">
            <a:extLst>
              <a:ext uri="{FF2B5EF4-FFF2-40B4-BE49-F238E27FC236}">
                <a16:creationId xmlns:a16="http://schemas.microsoft.com/office/drawing/2014/main" id="{23714734-ADE2-443B-A6B7-AED97092A07B}"/>
              </a:ext>
            </a:extLst>
          </p:cNvPr>
          <p:cNvSpPr/>
          <p:nvPr/>
        </p:nvSpPr>
        <p:spPr>
          <a:xfrm>
            <a:off x="3029100" y="1684082"/>
            <a:ext cx="3416320" cy="646331"/>
          </a:xfrm>
          <a:prstGeom prst="rect">
            <a:avLst/>
          </a:prstGeom>
        </p:spPr>
        <p:txBody>
          <a:bodyPr wrap="none">
            <a:spAutoFit/>
          </a:bodyPr>
          <a:lstStyle/>
          <a:p>
            <a:r>
              <a:rPr lang="ja-JP" altLang="en-US" sz="3600" b="1" dirty="0"/>
              <a:t>新商品を育てる</a:t>
            </a:r>
            <a:endParaRPr lang="ja-JP" altLang="en-US" sz="3600" dirty="0"/>
          </a:p>
        </p:txBody>
      </p:sp>
    </p:spTree>
    <p:extLst>
      <p:ext uri="{BB962C8B-B14F-4D97-AF65-F5344CB8AC3E}">
        <p14:creationId xmlns:p14="http://schemas.microsoft.com/office/powerpoint/2010/main" val="40294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914F4-90B9-4482-8E9A-6DB27C5831B9}"/>
              </a:ext>
            </a:extLst>
          </p:cNvPr>
          <p:cNvSpPr>
            <a:spLocks noGrp="1"/>
          </p:cNvSpPr>
          <p:nvPr>
            <p:ph type="title"/>
          </p:nvPr>
        </p:nvSpPr>
        <p:spPr>
          <a:xfrm>
            <a:off x="838200" y="365125"/>
            <a:ext cx="10515600" cy="1325563"/>
          </a:xfrm>
        </p:spPr>
        <p:txBody>
          <a:bodyPr/>
          <a:lstStyle/>
          <a:p>
            <a:r>
              <a:rPr lang="ja-JP" altLang="en-US" dirty="0"/>
              <a:t>プロダクトライフサイクル論（</a:t>
            </a:r>
            <a:r>
              <a:rPr lang="en-US" altLang="ja-JP" dirty="0"/>
              <a:t>PLC</a:t>
            </a:r>
            <a:r>
              <a:rPr lang="ja-JP" altLang="en-US" dirty="0"/>
              <a:t>）</a:t>
            </a:r>
            <a:endParaRPr kumimoji="1" lang="ja-JP" altLang="en-US" dirty="0"/>
          </a:p>
        </p:txBody>
      </p:sp>
      <p:sp>
        <p:nvSpPr>
          <p:cNvPr id="17" name="右矢印 23">
            <a:extLst>
              <a:ext uri="{FF2B5EF4-FFF2-40B4-BE49-F238E27FC236}">
                <a16:creationId xmlns:a16="http://schemas.microsoft.com/office/drawing/2014/main" id="{906F2060-A388-4B61-AA0A-4DE6AFA538EF}"/>
              </a:ext>
            </a:extLst>
          </p:cNvPr>
          <p:cNvSpPr/>
          <p:nvPr/>
        </p:nvSpPr>
        <p:spPr>
          <a:xfrm rot="4267313">
            <a:off x="3156004" y="2899978"/>
            <a:ext cx="503237" cy="215900"/>
          </a:xfrm>
          <a:prstGeom prst="rightArrow">
            <a:avLst/>
          </a:prstGeom>
          <a:solidFill>
            <a:schemeClr val="accent3">
              <a:lumMod val="60000"/>
              <a:lumOff val="4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a:extLst>
              <a:ext uri="{FF2B5EF4-FFF2-40B4-BE49-F238E27FC236}">
                <a16:creationId xmlns:a16="http://schemas.microsoft.com/office/drawing/2014/main" id="{4A67DA38-52A8-4FC5-B2A5-5B818953563A}"/>
              </a:ext>
            </a:extLst>
          </p:cNvPr>
          <p:cNvSpPr/>
          <p:nvPr/>
        </p:nvSpPr>
        <p:spPr>
          <a:xfrm>
            <a:off x="2864027" y="2259320"/>
            <a:ext cx="646331" cy="646331"/>
          </a:xfrm>
          <a:prstGeom prst="rect">
            <a:avLst/>
          </a:prstGeom>
        </p:spPr>
        <p:txBody>
          <a:bodyPr wrap="none">
            <a:spAutoFit/>
          </a:bodyPr>
          <a:lstStyle/>
          <a:p>
            <a:r>
              <a:rPr lang="ja-JP" altLang="en-US" sz="3600" dirty="0"/>
              <a:t>？</a:t>
            </a:r>
          </a:p>
        </p:txBody>
      </p:sp>
      <p:sp>
        <p:nvSpPr>
          <p:cNvPr id="19" name="右矢印 25">
            <a:extLst>
              <a:ext uri="{FF2B5EF4-FFF2-40B4-BE49-F238E27FC236}">
                <a16:creationId xmlns:a16="http://schemas.microsoft.com/office/drawing/2014/main" id="{B3C0F780-BAE6-4794-9FF0-00D344E1E059}"/>
              </a:ext>
            </a:extLst>
          </p:cNvPr>
          <p:cNvSpPr/>
          <p:nvPr/>
        </p:nvSpPr>
        <p:spPr>
          <a:xfrm rot="2605317">
            <a:off x="3949484" y="2734311"/>
            <a:ext cx="503237" cy="215900"/>
          </a:xfrm>
          <a:prstGeom prst="rightArrow">
            <a:avLst/>
          </a:prstGeom>
          <a:solidFill>
            <a:schemeClr val="accent3">
              <a:lumMod val="60000"/>
              <a:lumOff val="4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a:extLst>
              <a:ext uri="{FF2B5EF4-FFF2-40B4-BE49-F238E27FC236}">
                <a16:creationId xmlns:a16="http://schemas.microsoft.com/office/drawing/2014/main" id="{516317B3-6531-4B0B-B1A2-053B96CB3595}"/>
              </a:ext>
            </a:extLst>
          </p:cNvPr>
          <p:cNvSpPr/>
          <p:nvPr/>
        </p:nvSpPr>
        <p:spPr>
          <a:xfrm>
            <a:off x="3663187" y="2026689"/>
            <a:ext cx="646331" cy="646331"/>
          </a:xfrm>
          <a:prstGeom prst="rect">
            <a:avLst/>
          </a:prstGeom>
        </p:spPr>
        <p:txBody>
          <a:bodyPr wrap="none">
            <a:spAutoFit/>
          </a:bodyPr>
          <a:lstStyle/>
          <a:p>
            <a:r>
              <a:rPr lang="ja-JP" altLang="en-US" sz="3600" dirty="0"/>
              <a:t>？</a:t>
            </a:r>
          </a:p>
        </p:txBody>
      </p:sp>
      <p:sp>
        <p:nvSpPr>
          <p:cNvPr id="22" name="正方形/長方形 21">
            <a:extLst>
              <a:ext uri="{FF2B5EF4-FFF2-40B4-BE49-F238E27FC236}">
                <a16:creationId xmlns:a16="http://schemas.microsoft.com/office/drawing/2014/main" id="{7E28BC40-B959-475A-B7B1-7EA3006E412E}"/>
              </a:ext>
            </a:extLst>
          </p:cNvPr>
          <p:cNvSpPr/>
          <p:nvPr/>
        </p:nvSpPr>
        <p:spPr>
          <a:xfrm>
            <a:off x="2064867" y="2518893"/>
            <a:ext cx="646331" cy="646331"/>
          </a:xfrm>
          <a:prstGeom prst="rect">
            <a:avLst/>
          </a:prstGeom>
        </p:spPr>
        <p:txBody>
          <a:bodyPr wrap="none">
            <a:spAutoFit/>
          </a:bodyPr>
          <a:lstStyle/>
          <a:p>
            <a:r>
              <a:rPr lang="ja-JP" altLang="en-US" sz="3600" dirty="0"/>
              <a:t>？</a:t>
            </a:r>
          </a:p>
        </p:txBody>
      </p:sp>
      <p:sp>
        <p:nvSpPr>
          <p:cNvPr id="24" name="正方形/長方形 23">
            <a:extLst>
              <a:ext uri="{FF2B5EF4-FFF2-40B4-BE49-F238E27FC236}">
                <a16:creationId xmlns:a16="http://schemas.microsoft.com/office/drawing/2014/main" id="{A3072651-7E02-46F5-AD9F-F24177222EFC}"/>
              </a:ext>
            </a:extLst>
          </p:cNvPr>
          <p:cNvSpPr/>
          <p:nvPr/>
        </p:nvSpPr>
        <p:spPr>
          <a:xfrm>
            <a:off x="1442259" y="1542592"/>
            <a:ext cx="8456484" cy="523220"/>
          </a:xfrm>
          <a:prstGeom prst="rect">
            <a:avLst/>
          </a:prstGeom>
        </p:spPr>
        <p:txBody>
          <a:bodyPr wrap="square">
            <a:spAutoFit/>
          </a:bodyPr>
          <a:lstStyle/>
          <a:p>
            <a:r>
              <a:rPr lang="ja-JP" altLang="en-US" sz="2800" dirty="0"/>
              <a:t>あなたの新商品は、どの段階にある商品なのか？</a:t>
            </a:r>
          </a:p>
        </p:txBody>
      </p:sp>
      <p:sp>
        <p:nvSpPr>
          <p:cNvPr id="25" name="正方形/長方形 24">
            <a:extLst>
              <a:ext uri="{FF2B5EF4-FFF2-40B4-BE49-F238E27FC236}">
                <a16:creationId xmlns:a16="http://schemas.microsoft.com/office/drawing/2014/main" id="{9A4151DF-D8E1-40BC-A6A1-5ED98F0B46CC}"/>
              </a:ext>
            </a:extLst>
          </p:cNvPr>
          <p:cNvSpPr/>
          <p:nvPr/>
        </p:nvSpPr>
        <p:spPr>
          <a:xfrm>
            <a:off x="4588210" y="2518893"/>
            <a:ext cx="5172135" cy="461665"/>
          </a:xfrm>
          <a:prstGeom prst="rect">
            <a:avLst/>
          </a:prstGeom>
        </p:spPr>
        <p:txBody>
          <a:bodyPr wrap="square">
            <a:spAutoFit/>
          </a:bodyPr>
          <a:lstStyle/>
          <a:p>
            <a:r>
              <a:rPr lang="ja-JP" altLang="en-US" sz="2400" dirty="0"/>
              <a:t>各段階の特性に応じた打ち手が必要</a:t>
            </a:r>
          </a:p>
        </p:txBody>
      </p:sp>
      <p:cxnSp>
        <p:nvCxnSpPr>
          <p:cNvPr id="26" name="直線コネクタ 25">
            <a:extLst>
              <a:ext uri="{FF2B5EF4-FFF2-40B4-BE49-F238E27FC236}">
                <a16:creationId xmlns:a16="http://schemas.microsoft.com/office/drawing/2014/main" id="{A206A153-084A-48CF-B75A-A49782CB82EA}"/>
              </a:ext>
            </a:extLst>
          </p:cNvPr>
          <p:cNvCxnSpPr>
            <a:cxnSpLocks/>
          </p:cNvCxnSpPr>
          <p:nvPr/>
        </p:nvCxnSpPr>
        <p:spPr bwMode="auto">
          <a:xfrm>
            <a:off x="1293248" y="6610176"/>
            <a:ext cx="10060552" cy="318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5E4CA27-3BD0-4773-8945-FF33296E542C}"/>
              </a:ext>
            </a:extLst>
          </p:cNvPr>
          <p:cNvCxnSpPr>
            <a:cxnSpLocks/>
          </p:cNvCxnSpPr>
          <p:nvPr/>
        </p:nvCxnSpPr>
        <p:spPr bwMode="auto">
          <a:xfrm flipV="1">
            <a:off x="1306917" y="3165224"/>
            <a:ext cx="12653" cy="34479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66">
            <a:extLst>
              <a:ext uri="{FF2B5EF4-FFF2-40B4-BE49-F238E27FC236}">
                <a16:creationId xmlns:a16="http://schemas.microsoft.com/office/drawing/2014/main" id="{692918D5-A63B-4E45-AE17-72BEDE73949D}"/>
              </a:ext>
            </a:extLst>
          </p:cNvPr>
          <p:cNvSpPr>
            <a:spLocks noChangeArrowheads="1"/>
          </p:cNvSpPr>
          <p:nvPr/>
        </p:nvSpPr>
        <p:spPr bwMode="auto">
          <a:xfrm>
            <a:off x="1789615" y="4392632"/>
            <a:ext cx="1440146" cy="461665"/>
          </a:xfrm>
          <a:prstGeom prst="rect">
            <a:avLst/>
          </a:prstGeom>
          <a:noFill/>
          <a:ln w="9525">
            <a:noFill/>
            <a:miter lim="800000"/>
            <a:headEnd/>
            <a:tailEnd/>
          </a:ln>
        </p:spPr>
        <p:txBody>
          <a:bodyPr wrap="square">
            <a:spAutoFit/>
          </a:bodyPr>
          <a:lstStyle/>
          <a:p>
            <a:pPr algn="ctr"/>
            <a:r>
              <a:rPr lang="ja-JP" altLang="en-US" sz="2400" dirty="0">
                <a:latin typeface="Calibri" pitchFamily="34" charset="0"/>
              </a:rPr>
              <a:t>導入期</a:t>
            </a:r>
          </a:p>
        </p:txBody>
      </p:sp>
      <p:cxnSp>
        <p:nvCxnSpPr>
          <p:cNvPr id="29" name="直線コネクタ 28">
            <a:extLst>
              <a:ext uri="{FF2B5EF4-FFF2-40B4-BE49-F238E27FC236}">
                <a16:creationId xmlns:a16="http://schemas.microsoft.com/office/drawing/2014/main" id="{A90FED0A-8688-4C21-969F-DC89716597DA}"/>
              </a:ext>
            </a:extLst>
          </p:cNvPr>
          <p:cNvCxnSpPr>
            <a:cxnSpLocks/>
          </p:cNvCxnSpPr>
          <p:nvPr/>
        </p:nvCxnSpPr>
        <p:spPr bwMode="auto">
          <a:xfrm flipV="1">
            <a:off x="3657310" y="3947913"/>
            <a:ext cx="36752" cy="263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ACE4F8D-73EF-47F5-9717-8ABCA93D580A}"/>
              </a:ext>
            </a:extLst>
          </p:cNvPr>
          <p:cNvCxnSpPr>
            <a:cxnSpLocks/>
          </p:cNvCxnSpPr>
          <p:nvPr/>
        </p:nvCxnSpPr>
        <p:spPr bwMode="auto">
          <a:xfrm flipV="1">
            <a:off x="8850000" y="3788229"/>
            <a:ext cx="0" cy="2789789"/>
          </a:xfrm>
          <a:prstGeom prst="line">
            <a:avLst/>
          </a:prstGeom>
        </p:spPr>
        <p:style>
          <a:lnRef idx="1">
            <a:schemeClr val="accent1"/>
          </a:lnRef>
          <a:fillRef idx="0">
            <a:schemeClr val="accent1"/>
          </a:fillRef>
          <a:effectRef idx="0">
            <a:schemeClr val="accent1"/>
          </a:effectRef>
          <a:fontRef idx="minor">
            <a:schemeClr val="tx1"/>
          </a:fontRef>
        </p:style>
      </p:cxnSp>
      <p:sp>
        <p:nvSpPr>
          <p:cNvPr id="31" name="正方形/長方形 66">
            <a:extLst>
              <a:ext uri="{FF2B5EF4-FFF2-40B4-BE49-F238E27FC236}">
                <a16:creationId xmlns:a16="http://schemas.microsoft.com/office/drawing/2014/main" id="{EAEC9604-2875-4C5D-8E99-DA340D57DC55}"/>
              </a:ext>
            </a:extLst>
          </p:cNvPr>
          <p:cNvSpPr>
            <a:spLocks noChangeArrowheads="1"/>
          </p:cNvSpPr>
          <p:nvPr/>
        </p:nvSpPr>
        <p:spPr bwMode="auto">
          <a:xfrm>
            <a:off x="4316088" y="4392632"/>
            <a:ext cx="1216513" cy="461665"/>
          </a:xfrm>
          <a:prstGeom prst="rect">
            <a:avLst/>
          </a:prstGeom>
          <a:noFill/>
          <a:ln w="9525">
            <a:noFill/>
            <a:miter lim="800000"/>
            <a:headEnd/>
            <a:tailEnd/>
          </a:ln>
        </p:spPr>
        <p:txBody>
          <a:bodyPr>
            <a:spAutoFit/>
          </a:bodyPr>
          <a:lstStyle/>
          <a:p>
            <a:pPr algn="ctr"/>
            <a:r>
              <a:rPr lang="ja-JP" altLang="en-US" sz="2400" dirty="0">
                <a:solidFill>
                  <a:srgbClr val="000000"/>
                </a:solidFill>
                <a:latin typeface="Calibri" pitchFamily="34" charset="0"/>
              </a:rPr>
              <a:t>成長期</a:t>
            </a:r>
            <a:endParaRPr lang="ja-JP" altLang="en-US" sz="2400" dirty="0">
              <a:latin typeface="Calibri" pitchFamily="34" charset="0"/>
            </a:endParaRPr>
          </a:p>
        </p:txBody>
      </p:sp>
      <p:sp>
        <p:nvSpPr>
          <p:cNvPr id="32" name="正方形/長方形 46">
            <a:extLst>
              <a:ext uri="{FF2B5EF4-FFF2-40B4-BE49-F238E27FC236}">
                <a16:creationId xmlns:a16="http://schemas.microsoft.com/office/drawing/2014/main" id="{BF76A1CC-EA92-497B-AA40-FF6C1C38985A}"/>
              </a:ext>
            </a:extLst>
          </p:cNvPr>
          <p:cNvSpPr>
            <a:spLocks noChangeArrowheads="1"/>
          </p:cNvSpPr>
          <p:nvPr/>
        </p:nvSpPr>
        <p:spPr bwMode="auto">
          <a:xfrm>
            <a:off x="1319570" y="3440436"/>
            <a:ext cx="730516" cy="369332"/>
          </a:xfrm>
          <a:prstGeom prst="rect">
            <a:avLst/>
          </a:prstGeom>
          <a:noFill/>
          <a:ln w="9525">
            <a:noFill/>
            <a:miter lim="800000"/>
            <a:headEnd/>
            <a:tailEnd/>
          </a:ln>
        </p:spPr>
        <p:txBody>
          <a:bodyPr>
            <a:spAutoFit/>
          </a:bodyPr>
          <a:lstStyle/>
          <a:p>
            <a:r>
              <a:rPr lang="ja-JP" altLang="en-US" dirty="0">
                <a:latin typeface="Calibri" pitchFamily="34" charset="0"/>
              </a:rPr>
              <a:t>需要</a:t>
            </a:r>
            <a:endParaRPr lang="en-US" altLang="ja-JP" dirty="0">
              <a:latin typeface="Calibri" pitchFamily="34" charset="0"/>
            </a:endParaRPr>
          </a:p>
        </p:txBody>
      </p:sp>
      <p:sp>
        <p:nvSpPr>
          <p:cNvPr id="33" name="正方形/長方形 48">
            <a:extLst>
              <a:ext uri="{FF2B5EF4-FFF2-40B4-BE49-F238E27FC236}">
                <a16:creationId xmlns:a16="http://schemas.microsoft.com/office/drawing/2014/main" id="{A946B20F-F039-4120-9D14-81F22672AF55}"/>
              </a:ext>
            </a:extLst>
          </p:cNvPr>
          <p:cNvSpPr>
            <a:spLocks noChangeArrowheads="1"/>
          </p:cNvSpPr>
          <p:nvPr/>
        </p:nvSpPr>
        <p:spPr bwMode="auto">
          <a:xfrm>
            <a:off x="10521251" y="6264549"/>
            <a:ext cx="654745" cy="369332"/>
          </a:xfrm>
          <a:prstGeom prst="rect">
            <a:avLst/>
          </a:prstGeom>
          <a:noFill/>
          <a:ln w="9525">
            <a:noFill/>
            <a:miter lim="800000"/>
            <a:headEnd/>
            <a:tailEnd/>
          </a:ln>
        </p:spPr>
        <p:txBody>
          <a:bodyPr wrap="square">
            <a:spAutoFit/>
          </a:bodyPr>
          <a:lstStyle/>
          <a:p>
            <a:pPr algn="r">
              <a:defRPr/>
            </a:pPr>
            <a:r>
              <a:rPr lang="ja-JP" altLang="en-US" dirty="0">
                <a:solidFill>
                  <a:srgbClr val="000000"/>
                </a:solidFill>
                <a:latin typeface="+mn-ea"/>
                <a:ea typeface="+mn-ea"/>
              </a:rPr>
              <a:t>時間</a:t>
            </a:r>
            <a:endParaRPr lang="ja-JP" altLang="en-US" dirty="0">
              <a:latin typeface="+mn-ea"/>
              <a:ea typeface="+mn-ea"/>
            </a:endParaRPr>
          </a:p>
        </p:txBody>
      </p:sp>
      <p:sp>
        <p:nvSpPr>
          <p:cNvPr id="34" name="正方形/長方形 66">
            <a:extLst>
              <a:ext uri="{FF2B5EF4-FFF2-40B4-BE49-F238E27FC236}">
                <a16:creationId xmlns:a16="http://schemas.microsoft.com/office/drawing/2014/main" id="{2B4D7680-267D-47D5-9077-73362AE76FBB}"/>
              </a:ext>
            </a:extLst>
          </p:cNvPr>
          <p:cNvSpPr>
            <a:spLocks noChangeArrowheads="1"/>
          </p:cNvSpPr>
          <p:nvPr/>
        </p:nvSpPr>
        <p:spPr bwMode="auto">
          <a:xfrm>
            <a:off x="7046317" y="4392632"/>
            <a:ext cx="1225791"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成熟期</a:t>
            </a:r>
            <a:endParaRPr lang="ja-JP" altLang="en-US" sz="2400" dirty="0">
              <a:latin typeface="Calibri" pitchFamily="34" charset="0"/>
            </a:endParaRPr>
          </a:p>
        </p:txBody>
      </p:sp>
      <p:sp>
        <p:nvSpPr>
          <p:cNvPr id="35" name="正方形/長方形 66">
            <a:extLst>
              <a:ext uri="{FF2B5EF4-FFF2-40B4-BE49-F238E27FC236}">
                <a16:creationId xmlns:a16="http://schemas.microsoft.com/office/drawing/2014/main" id="{47FB9581-1F66-452E-9A72-24659C961F8E}"/>
              </a:ext>
            </a:extLst>
          </p:cNvPr>
          <p:cNvSpPr>
            <a:spLocks noChangeArrowheads="1"/>
          </p:cNvSpPr>
          <p:nvPr/>
        </p:nvSpPr>
        <p:spPr bwMode="auto">
          <a:xfrm>
            <a:off x="9434547" y="4412967"/>
            <a:ext cx="1156902"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衰退期</a:t>
            </a:r>
            <a:endParaRPr lang="ja-JP" altLang="en-US" sz="2400" dirty="0">
              <a:latin typeface="Calibri" pitchFamily="34" charset="0"/>
            </a:endParaRPr>
          </a:p>
        </p:txBody>
      </p:sp>
      <p:cxnSp>
        <p:nvCxnSpPr>
          <p:cNvPr id="36" name="直線コネクタ 35">
            <a:extLst>
              <a:ext uri="{FF2B5EF4-FFF2-40B4-BE49-F238E27FC236}">
                <a16:creationId xmlns:a16="http://schemas.microsoft.com/office/drawing/2014/main" id="{080A97A0-BAAF-44EB-9670-8CE8CA6FE0B0}"/>
              </a:ext>
            </a:extLst>
          </p:cNvPr>
          <p:cNvCxnSpPr>
            <a:cxnSpLocks/>
          </p:cNvCxnSpPr>
          <p:nvPr/>
        </p:nvCxnSpPr>
        <p:spPr bwMode="auto">
          <a:xfrm flipV="1">
            <a:off x="6323525" y="3947913"/>
            <a:ext cx="2" cy="2612231"/>
          </a:xfrm>
          <a:prstGeom prst="line">
            <a:avLst/>
          </a:prstGeom>
        </p:spPr>
        <p:style>
          <a:lnRef idx="1">
            <a:schemeClr val="accent1"/>
          </a:lnRef>
          <a:fillRef idx="0">
            <a:schemeClr val="accent1"/>
          </a:fillRef>
          <a:effectRef idx="0">
            <a:schemeClr val="accent1"/>
          </a:effectRef>
          <a:fontRef idx="minor">
            <a:schemeClr val="tx1"/>
          </a:fontRef>
        </p:style>
      </p:cxnSp>
      <p:sp>
        <p:nvSpPr>
          <p:cNvPr id="37" name="フリーフォーム: 図形 36">
            <a:extLst>
              <a:ext uri="{FF2B5EF4-FFF2-40B4-BE49-F238E27FC236}">
                <a16:creationId xmlns:a16="http://schemas.microsoft.com/office/drawing/2014/main" id="{305A2B63-FF48-4916-B852-6C700E73A0AC}"/>
              </a:ext>
            </a:extLst>
          </p:cNvPr>
          <p:cNvSpPr/>
          <p:nvPr/>
        </p:nvSpPr>
        <p:spPr>
          <a:xfrm>
            <a:off x="1378859" y="3739699"/>
            <a:ext cx="9797137" cy="2794777"/>
          </a:xfrm>
          <a:custGeom>
            <a:avLst/>
            <a:gdLst>
              <a:gd name="connsiteX0" fmla="*/ 0 w 9260115"/>
              <a:gd name="connsiteY0" fmla="*/ 3773836 h 3773836"/>
              <a:gd name="connsiteX1" fmla="*/ 1277258 w 9260115"/>
              <a:gd name="connsiteY1" fmla="*/ 3643207 h 3773836"/>
              <a:gd name="connsiteX2" fmla="*/ 2119086 w 9260115"/>
              <a:gd name="connsiteY2" fmla="*/ 3410979 h 3773836"/>
              <a:gd name="connsiteX3" fmla="*/ 2873829 w 9260115"/>
              <a:gd name="connsiteY3" fmla="*/ 2844922 h 3773836"/>
              <a:gd name="connsiteX4" fmla="*/ 3425372 w 9260115"/>
              <a:gd name="connsiteY4" fmla="*/ 2119207 h 3773836"/>
              <a:gd name="connsiteX5" fmla="*/ 3889829 w 9260115"/>
              <a:gd name="connsiteY5" fmla="*/ 1378979 h 3773836"/>
              <a:gd name="connsiteX6" fmla="*/ 4412343 w 9260115"/>
              <a:gd name="connsiteY6" fmla="*/ 841950 h 3773836"/>
              <a:gd name="connsiteX7" fmla="*/ 5138058 w 9260115"/>
              <a:gd name="connsiteY7" fmla="*/ 392007 h 3773836"/>
              <a:gd name="connsiteX8" fmla="*/ 6052458 w 9260115"/>
              <a:gd name="connsiteY8" fmla="*/ 58179 h 3773836"/>
              <a:gd name="connsiteX9" fmla="*/ 7344229 w 9260115"/>
              <a:gd name="connsiteY9" fmla="*/ 29150 h 3773836"/>
              <a:gd name="connsiteX10" fmla="*/ 9260115 w 9260115"/>
              <a:gd name="connsiteY10" fmla="*/ 362979 h 377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0115" h="3773836">
                <a:moveTo>
                  <a:pt x="0" y="3773836"/>
                </a:moveTo>
                <a:cubicBezTo>
                  <a:pt x="462038" y="3738759"/>
                  <a:pt x="924077" y="3703683"/>
                  <a:pt x="1277258" y="3643207"/>
                </a:cubicBezTo>
                <a:cubicBezTo>
                  <a:pt x="1630439" y="3582731"/>
                  <a:pt x="1852991" y="3544026"/>
                  <a:pt x="2119086" y="3410979"/>
                </a:cubicBezTo>
                <a:cubicBezTo>
                  <a:pt x="2385181" y="3277932"/>
                  <a:pt x="2656115" y="3060217"/>
                  <a:pt x="2873829" y="2844922"/>
                </a:cubicBezTo>
                <a:cubicBezTo>
                  <a:pt x="3091543" y="2629627"/>
                  <a:pt x="3256039" y="2363531"/>
                  <a:pt x="3425372" y="2119207"/>
                </a:cubicBezTo>
                <a:cubicBezTo>
                  <a:pt x="3594705" y="1874883"/>
                  <a:pt x="3725334" y="1591855"/>
                  <a:pt x="3889829" y="1378979"/>
                </a:cubicBezTo>
                <a:cubicBezTo>
                  <a:pt x="4054324" y="1166103"/>
                  <a:pt x="4204305" y="1006445"/>
                  <a:pt x="4412343" y="841950"/>
                </a:cubicBezTo>
                <a:cubicBezTo>
                  <a:pt x="4620381" y="677455"/>
                  <a:pt x="4864705" y="522636"/>
                  <a:pt x="5138058" y="392007"/>
                </a:cubicBezTo>
                <a:cubicBezTo>
                  <a:pt x="5411411" y="261378"/>
                  <a:pt x="5684763" y="118655"/>
                  <a:pt x="6052458" y="58179"/>
                </a:cubicBezTo>
                <a:cubicBezTo>
                  <a:pt x="6420153" y="-2297"/>
                  <a:pt x="6809620" y="-21650"/>
                  <a:pt x="7344229" y="29150"/>
                </a:cubicBezTo>
                <a:cubicBezTo>
                  <a:pt x="7878839" y="79950"/>
                  <a:pt x="8569477" y="221464"/>
                  <a:pt x="9260115" y="36297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Picture 2">
            <a:extLst>
              <a:ext uri="{FF2B5EF4-FFF2-40B4-BE49-F238E27FC236}">
                <a16:creationId xmlns:a16="http://schemas.microsoft.com/office/drawing/2014/main" id="{CCB179FB-68C9-4320-8947-915D1D44E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382" y="5633121"/>
            <a:ext cx="780740" cy="9013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A996DAA8-4431-468C-B484-83F7D5FE5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833" y="5940313"/>
            <a:ext cx="661095" cy="6102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7A1F439F-4B13-4B10-A911-4AA291854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0984" y="5315408"/>
            <a:ext cx="951025" cy="115567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a:extLst>
              <a:ext uri="{FF2B5EF4-FFF2-40B4-BE49-F238E27FC236}">
                <a16:creationId xmlns:a16="http://schemas.microsoft.com/office/drawing/2014/main" id="{8C47ED45-A9B1-4281-B1B6-DECC09140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130" y="5090004"/>
            <a:ext cx="1360164" cy="143454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a:extLst>
              <a:ext uri="{FF2B5EF4-FFF2-40B4-BE49-F238E27FC236}">
                <a16:creationId xmlns:a16="http://schemas.microsoft.com/office/drawing/2014/main" id="{D5484811-2260-47E7-ADB6-DFFF5DF1E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4547" y="5315408"/>
            <a:ext cx="1037554" cy="115123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a:extLst>
              <a:ext uri="{FF2B5EF4-FFF2-40B4-BE49-F238E27FC236}">
                <a16:creationId xmlns:a16="http://schemas.microsoft.com/office/drawing/2014/main" id="{23894B23-D05E-4F84-8BEC-484E61CD82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537" y="5460255"/>
            <a:ext cx="951025" cy="1055224"/>
          </a:xfrm>
          <a:prstGeom prst="rect">
            <a:avLst/>
          </a:prstGeom>
          <a:noFill/>
          <a:extLst>
            <a:ext uri="{909E8E84-426E-40DD-AFC4-6F175D3DCCD1}">
              <a14:hiddenFill xmlns:a14="http://schemas.microsoft.com/office/drawing/2010/main">
                <a:solidFill>
                  <a:srgbClr val="FFFFFF"/>
                </a:solidFill>
              </a14:hiddenFill>
            </a:ext>
          </a:extLst>
        </p:spPr>
      </p:pic>
      <p:sp>
        <p:nvSpPr>
          <p:cNvPr id="44" name="右矢印 28">
            <a:extLst>
              <a:ext uri="{FF2B5EF4-FFF2-40B4-BE49-F238E27FC236}">
                <a16:creationId xmlns:a16="http://schemas.microsoft.com/office/drawing/2014/main" id="{6B258D9D-0C71-4F69-B207-8C288A87ACBF}"/>
              </a:ext>
            </a:extLst>
          </p:cNvPr>
          <p:cNvSpPr/>
          <p:nvPr/>
        </p:nvSpPr>
        <p:spPr>
          <a:xfrm rot="5696521">
            <a:off x="2356844" y="3116002"/>
            <a:ext cx="503237" cy="215900"/>
          </a:xfrm>
          <a:prstGeom prst="rightArrow">
            <a:avLst/>
          </a:prstGeom>
          <a:solidFill>
            <a:schemeClr val="accent3">
              <a:lumMod val="60000"/>
              <a:lumOff val="4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68812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803C8067-1190-4A18-A8B9-107EEC0FEADA}"/>
              </a:ext>
            </a:extLst>
          </p:cNvPr>
          <p:cNvCxnSpPr/>
          <p:nvPr/>
        </p:nvCxnSpPr>
        <p:spPr bwMode="auto">
          <a:xfrm>
            <a:off x="2120051" y="1350881"/>
            <a:ext cx="8280920" cy="29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66">
            <a:extLst>
              <a:ext uri="{FF2B5EF4-FFF2-40B4-BE49-F238E27FC236}">
                <a16:creationId xmlns:a16="http://schemas.microsoft.com/office/drawing/2014/main" id="{AA0C1DC2-18C7-4128-B7AB-9513C091E467}"/>
              </a:ext>
            </a:extLst>
          </p:cNvPr>
          <p:cNvSpPr>
            <a:spLocks noChangeArrowheads="1"/>
          </p:cNvSpPr>
          <p:nvPr/>
        </p:nvSpPr>
        <p:spPr bwMode="auto">
          <a:xfrm>
            <a:off x="2308660" y="665344"/>
            <a:ext cx="1214994" cy="461665"/>
          </a:xfrm>
          <a:prstGeom prst="rect">
            <a:avLst/>
          </a:prstGeom>
          <a:noFill/>
          <a:ln w="9525">
            <a:noFill/>
            <a:miter lim="800000"/>
            <a:headEnd/>
            <a:tailEnd/>
          </a:ln>
        </p:spPr>
        <p:txBody>
          <a:bodyPr>
            <a:spAutoFit/>
          </a:bodyPr>
          <a:lstStyle/>
          <a:p>
            <a:pPr algn="ctr"/>
            <a:r>
              <a:rPr lang="ja-JP" altLang="en-US" sz="2400" dirty="0">
                <a:solidFill>
                  <a:srgbClr val="000000"/>
                </a:solidFill>
                <a:latin typeface="Calibri" pitchFamily="34" charset="0"/>
              </a:rPr>
              <a:t>導入期</a:t>
            </a:r>
            <a:endParaRPr lang="ja-JP" altLang="en-US" sz="2400" dirty="0">
              <a:latin typeface="Calibri" pitchFamily="34" charset="0"/>
            </a:endParaRPr>
          </a:p>
        </p:txBody>
      </p:sp>
      <p:sp>
        <p:nvSpPr>
          <p:cNvPr id="6" name="正方形/長方形 66">
            <a:extLst>
              <a:ext uri="{FF2B5EF4-FFF2-40B4-BE49-F238E27FC236}">
                <a16:creationId xmlns:a16="http://schemas.microsoft.com/office/drawing/2014/main" id="{9B8AFB2C-ADA7-4C33-AD03-B93A4540C341}"/>
              </a:ext>
            </a:extLst>
          </p:cNvPr>
          <p:cNvSpPr>
            <a:spLocks noChangeArrowheads="1"/>
          </p:cNvSpPr>
          <p:nvPr/>
        </p:nvSpPr>
        <p:spPr bwMode="auto">
          <a:xfrm>
            <a:off x="4375336" y="686830"/>
            <a:ext cx="1216513" cy="461665"/>
          </a:xfrm>
          <a:prstGeom prst="rect">
            <a:avLst/>
          </a:prstGeom>
          <a:noFill/>
          <a:ln w="9525">
            <a:noFill/>
            <a:miter lim="800000"/>
            <a:headEnd/>
            <a:tailEnd/>
          </a:ln>
        </p:spPr>
        <p:txBody>
          <a:bodyPr>
            <a:spAutoFit/>
          </a:bodyPr>
          <a:lstStyle/>
          <a:p>
            <a:pPr algn="ctr"/>
            <a:r>
              <a:rPr lang="ja-JP" altLang="en-US" sz="2400" dirty="0">
                <a:solidFill>
                  <a:srgbClr val="000000"/>
                </a:solidFill>
                <a:latin typeface="Calibri" pitchFamily="34" charset="0"/>
              </a:rPr>
              <a:t>成長期</a:t>
            </a:r>
            <a:endParaRPr lang="ja-JP" altLang="en-US" sz="2400" dirty="0">
              <a:latin typeface="Calibri" pitchFamily="34" charset="0"/>
            </a:endParaRPr>
          </a:p>
        </p:txBody>
      </p:sp>
      <p:sp>
        <p:nvSpPr>
          <p:cNvPr id="7" name="正方形/長方形 66">
            <a:extLst>
              <a:ext uri="{FF2B5EF4-FFF2-40B4-BE49-F238E27FC236}">
                <a16:creationId xmlns:a16="http://schemas.microsoft.com/office/drawing/2014/main" id="{E1F05B33-8F72-451D-B369-6FAC7D6249DE}"/>
              </a:ext>
            </a:extLst>
          </p:cNvPr>
          <p:cNvSpPr>
            <a:spLocks noChangeArrowheads="1"/>
          </p:cNvSpPr>
          <p:nvPr/>
        </p:nvSpPr>
        <p:spPr bwMode="auto">
          <a:xfrm>
            <a:off x="6510902" y="686830"/>
            <a:ext cx="1225791"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成熟期</a:t>
            </a:r>
            <a:endParaRPr lang="ja-JP" altLang="en-US" sz="2400" dirty="0">
              <a:latin typeface="Calibri" pitchFamily="34" charset="0"/>
            </a:endParaRPr>
          </a:p>
        </p:txBody>
      </p:sp>
      <p:sp>
        <p:nvSpPr>
          <p:cNvPr id="8" name="正方形/長方形 66">
            <a:extLst>
              <a:ext uri="{FF2B5EF4-FFF2-40B4-BE49-F238E27FC236}">
                <a16:creationId xmlns:a16="http://schemas.microsoft.com/office/drawing/2014/main" id="{3D4EC85C-4689-4E17-92A0-9CC2BD0F16B5}"/>
              </a:ext>
            </a:extLst>
          </p:cNvPr>
          <p:cNvSpPr>
            <a:spLocks noChangeArrowheads="1"/>
          </p:cNvSpPr>
          <p:nvPr/>
        </p:nvSpPr>
        <p:spPr bwMode="auto">
          <a:xfrm>
            <a:off x="8508689" y="665344"/>
            <a:ext cx="1156902"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衰退期</a:t>
            </a:r>
            <a:endParaRPr lang="ja-JP" altLang="en-US" sz="2400" dirty="0">
              <a:latin typeface="Calibri" pitchFamily="34" charset="0"/>
            </a:endParaRPr>
          </a:p>
        </p:txBody>
      </p:sp>
      <p:sp>
        <p:nvSpPr>
          <p:cNvPr id="20" name="正方形/長方形 66">
            <a:extLst>
              <a:ext uri="{FF2B5EF4-FFF2-40B4-BE49-F238E27FC236}">
                <a16:creationId xmlns:a16="http://schemas.microsoft.com/office/drawing/2014/main" id="{41371B2F-B3AB-4C70-BEBD-B8D4922409BA}"/>
              </a:ext>
            </a:extLst>
          </p:cNvPr>
          <p:cNvSpPr>
            <a:spLocks noChangeArrowheads="1"/>
          </p:cNvSpPr>
          <p:nvPr/>
        </p:nvSpPr>
        <p:spPr bwMode="auto">
          <a:xfrm>
            <a:off x="144694" y="142826"/>
            <a:ext cx="2447900"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ケーススタディ</a:t>
            </a:r>
            <a:endParaRPr lang="ja-JP" altLang="en-US" sz="2400" dirty="0">
              <a:latin typeface="Calibri" pitchFamily="34" charset="0"/>
            </a:endParaRPr>
          </a:p>
        </p:txBody>
      </p:sp>
    </p:spTree>
    <p:extLst>
      <p:ext uri="{BB962C8B-B14F-4D97-AF65-F5344CB8AC3E}">
        <p14:creationId xmlns:p14="http://schemas.microsoft.com/office/powerpoint/2010/main" val="368247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914F4-90B9-4482-8E9A-6DB27C5831B9}"/>
              </a:ext>
            </a:extLst>
          </p:cNvPr>
          <p:cNvSpPr>
            <a:spLocks noGrp="1"/>
          </p:cNvSpPr>
          <p:nvPr>
            <p:ph type="title"/>
          </p:nvPr>
        </p:nvSpPr>
        <p:spPr>
          <a:xfrm>
            <a:off x="838200" y="365125"/>
            <a:ext cx="10515600" cy="1325563"/>
          </a:xfrm>
        </p:spPr>
        <p:txBody>
          <a:bodyPr/>
          <a:lstStyle/>
          <a:p>
            <a:r>
              <a:rPr lang="ja-JP" altLang="en-US" dirty="0"/>
              <a:t>プロダクトライフサイクル論（</a:t>
            </a:r>
            <a:r>
              <a:rPr lang="en-US" altLang="ja-JP" dirty="0"/>
              <a:t>PLC</a:t>
            </a:r>
            <a:r>
              <a:rPr lang="ja-JP" altLang="en-US" dirty="0"/>
              <a:t>）</a:t>
            </a:r>
            <a:endParaRPr kumimoji="1" lang="ja-JP" altLang="en-US" dirty="0"/>
          </a:p>
        </p:txBody>
      </p:sp>
      <p:cxnSp>
        <p:nvCxnSpPr>
          <p:cNvPr id="4" name="直線コネクタ 3">
            <a:extLst>
              <a:ext uri="{FF2B5EF4-FFF2-40B4-BE49-F238E27FC236}">
                <a16:creationId xmlns:a16="http://schemas.microsoft.com/office/drawing/2014/main" id="{66B1C4C0-8196-4003-B51F-C3E0C019F425}"/>
              </a:ext>
            </a:extLst>
          </p:cNvPr>
          <p:cNvCxnSpPr>
            <a:cxnSpLocks/>
          </p:cNvCxnSpPr>
          <p:nvPr/>
        </p:nvCxnSpPr>
        <p:spPr bwMode="auto">
          <a:xfrm>
            <a:off x="1293248" y="6610176"/>
            <a:ext cx="10060552" cy="318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2294B59A-720B-47FB-B120-71CD64A20A16}"/>
              </a:ext>
            </a:extLst>
          </p:cNvPr>
          <p:cNvCxnSpPr>
            <a:cxnSpLocks/>
          </p:cNvCxnSpPr>
          <p:nvPr/>
        </p:nvCxnSpPr>
        <p:spPr bwMode="auto">
          <a:xfrm flipV="1">
            <a:off x="1306917" y="3165224"/>
            <a:ext cx="12653" cy="34479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66">
            <a:extLst>
              <a:ext uri="{FF2B5EF4-FFF2-40B4-BE49-F238E27FC236}">
                <a16:creationId xmlns:a16="http://schemas.microsoft.com/office/drawing/2014/main" id="{BB65EB25-726C-40BE-A21B-D4DBE9B09CE1}"/>
              </a:ext>
            </a:extLst>
          </p:cNvPr>
          <p:cNvSpPr>
            <a:spLocks noChangeArrowheads="1"/>
          </p:cNvSpPr>
          <p:nvPr/>
        </p:nvSpPr>
        <p:spPr bwMode="auto">
          <a:xfrm>
            <a:off x="1789615" y="4392632"/>
            <a:ext cx="1440146" cy="461665"/>
          </a:xfrm>
          <a:prstGeom prst="rect">
            <a:avLst/>
          </a:prstGeom>
          <a:noFill/>
          <a:ln w="9525">
            <a:noFill/>
            <a:miter lim="800000"/>
            <a:headEnd/>
            <a:tailEnd/>
          </a:ln>
        </p:spPr>
        <p:txBody>
          <a:bodyPr wrap="square">
            <a:spAutoFit/>
          </a:bodyPr>
          <a:lstStyle/>
          <a:p>
            <a:pPr algn="ctr"/>
            <a:r>
              <a:rPr lang="ja-JP" altLang="en-US" sz="2400" dirty="0">
                <a:latin typeface="Calibri" pitchFamily="34" charset="0"/>
              </a:rPr>
              <a:t>導入期</a:t>
            </a:r>
          </a:p>
        </p:txBody>
      </p:sp>
      <p:cxnSp>
        <p:nvCxnSpPr>
          <p:cNvPr id="7" name="直線コネクタ 6">
            <a:extLst>
              <a:ext uri="{FF2B5EF4-FFF2-40B4-BE49-F238E27FC236}">
                <a16:creationId xmlns:a16="http://schemas.microsoft.com/office/drawing/2014/main" id="{D5691A2E-F388-4FA8-AC34-A5B4AF4A6904}"/>
              </a:ext>
            </a:extLst>
          </p:cNvPr>
          <p:cNvCxnSpPr>
            <a:cxnSpLocks/>
          </p:cNvCxnSpPr>
          <p:nvPr/>
        </p:nvCxnSpPr>
        <p:spPr bwMode="auto">
          <a:xfrm flipV="1">
            <a:off x="3657310" y="3947913"/>
            <a:ext cx="36752" cy="263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E1027C8-6C60-4801-BCD6-564B2F5C6019}"/>
              </a:ext>
            </a:extLst>
          </p:cNvPr>
          <p:cNvCxnSpPr>
            <a:cxnSpLocks/>
          </p:cNvCxnSpPr>
          <p:nvPr/>
        </p:nvCxnSpPr>
        <p:spPr bwMode="auto">
          <a:xfrm flipV="1">
            <a:off x="8850000" y="3788229"/>
            <a:ext cx="0" cy="2789789"/>
          </a:xfrm>
          <a:prstGeom prst="line">
            <a:avLst/>
          </a:prstGeom>
        </p:spPr>
        <p:style>
          <a:lnRef idx="1">
            <a:schemeClr val="accent1"/>
          </a:lnRef>
          <a:fillRef idx="0">
            <a:schemeClr val="accent1"/>
          </a:fillRef>
          <a:effectRef idx="0">
            <a:schemeClr val="accent1"/>
          </a:effectRef>
          <a:fontRef idx="minor">
            <a:schemeClr val="tx1"/>
          </a:fontRef>
        </p:style>
      </p:cxnSp>
      <p:sp>
        <p:nvSpPr>
          <p:cNvPr id="9" name="正方形/長方形 66">
            <a:extLst>
              <a:ext uri="{FF2B5EF4-FFF2-40B4-BE49-F238E27FC236}">
                <a16:creationId xmlns:a16="http://schemas.microsoft.com/office/drawing/2014/main" id="{8D3151F3-37C4-44EA-A56F-746D9FE03D26}"/>
              </a:ext>
            </a:extLst>
          </p:cNvPr>
          <p:cNvSpPr>
            <a:spLocks noChangeArrowheads="1"/>
          </p:cNvSpPr>
          <p:nvPr/>
        </p:nvSpPr>
        <p:spPr bwMode="auto">
          <a:xfrm>
            <a:off x="4316088" y="4392632"/>
            <a:ext cx="1216513" cy="461665"/>
          </a:xfrm>
          <a:prstGeom prst="rect">
            <a:avLst/>
          </a:prstGeom>
          <a:noFill/>
          <a:ln w="9525">
            <a:noFill/>
            <a:miter lim="800000"/>
            <a:headEnd/>
            <a:tailEnd/>
          </a:ln>
        </p:spPr>
        <p:txBody>
          <a:bodyPr>
            <a:spAutoFit/>
          </a:bodyPr>
          <a:lstStyle/>
          <a:p>
            <a:pPr algn="ctr"/>
            <a:r>
              <a:rPr lang="ja-JP" altLang="en-US" sz="2400" dirty="0">
                <a:solidFill>
                  <a:srgbClr val="000000"/>
                </a:solidFill>
                <a:latin typeface="Calibri" pitchFamily="34" charset="0"/>
              </a:rPr>
              <a:t>成長期</a:t>
            </a:r>
            <a:endParaRPr lang="ja-JP" altLang="en-US" sz="2400" dirty="0">
              <a:latin typeface="Calibri" pitchFamily="34" charset="0"/>
            </a:endParaRPr>
          </a:p>
        </p:txBody>
      </p:sp>
      <p:sp>
        <p:nvSpPr>
          <p:cNvPr id="10" name="正方形/長方形 46">
            <a:extLst>
              <a:ext uri="{FF2B5EF4-FFF2-40B4-BE49-F238E27FC236}">
                <a16:creationId xmlns:a16="http://schemas.microsoft.com/office/drawing/2014/main" id="{415F047E-B90D-416D-AE62-7E2CA92B9EB3}"/>
              </a:ext>
            </a:extLst>
          </p:cNvPr>
          <p:cNvSpPr>
            <a:spLocks noChangeArrowheads="1"/>
          </p:cNvSpPr>
          <p:nvPr/>
        </p:nvSpPr>
        <p:spPr bwMode="auto">
          <a:xfrm>
            <a:off x="1319570" y="3440436"/>
            <a:ext cx="730516" cy="369332"/>
          </a:xfrm>
          <a:prstGeom prst="rect">
            <a:avLst/>
          </a:prstGeom>
          <a:noFill/>
          <a:ln w="9525">
            <a:noFill/>
            <a:miter lim="800000"/>
            <a:headEnd/>
            <a:tailEnd/>
          </a:ln>
        </p:spPr>
        <p:txBody>
          <a:bodyPr>
            <a:spAutoFit/>
          </a:bodyPr>
          <a:lstStyle/>
          <a:p>
            <a:r>
              <a:rPr lang="ja-JP" altLang="en-US" dirty="0">
                <a:latin typeface="Calibri" pitchFamily="34" charset="0"/>
              </a:rPr>
              <a:t>需要</a:t>
            </a:r>
            <a:endParaRPr lang="en-US" altLang="ja-JP" dirty="0">
              <a:latin typeface="Calibri" pitchFamily="34" charset="0"/>
            </a:endParaRPr>
          </a:p>
        </p:txBody>
      </p:sp>
      <p:sp>
        <p:nvSpPr>
          <p:cNvPr id="11" name="正方形/長方形 48">
            <a:extLst>
              <a:ext uri="{FF2B5EF4-FFF2-40B4-BE49-F238E27FC236}">
                <a16:creationId xmlns:a16="http://schemas.microsoft.com/office/drawing/2014/main" id="{21115271-9E52-415F-A628-D9D6AD88E9B8}"/>
              </a:ext>
            </a:extLst>
          </p:cNvPr>
          <p:cNvSpPr>
            <a:spLocks noChangeArrowheads="1"/>
          </p:cNvSpPr>
          <p:nvPr/>
        </p:nvSpPr>
        <p:spPr bwMode="auto">
          <a:xfrm>
            <a:off x="10521251" y="6264549"/>
            <a:ext cx="654745" cy="369332"/>
          </a:xfrm>
          <a:prstGeom prst="rect">
            <a:avLst/>
          </a:prstGeom>
          <a:noFill/>
          <a:ln w="9525">
            <a:noFill/>
            <a:miter lim="800000"/>
            <a:headEnd/>
            <a:tailEnd/>
          </a:ln>
        </p:spPr>
        <p:txBody>
          <a:bodyPr wrap="square">
            <a:spAutoFit/>
          </a:bodyPr>
          <a:lstStyle/>
          <a:p>
            <a:pPr algn="r">
              <a:defRPr/>
            </a:pPr>
            <a:r>
              <a:rPr lang="ja-JP" altLang="en-US" dirty="0">
                <a:solidFill>
                  <a:srgbClr val="000000"/>
                </a:solidFill>
                <a:latin typeface="+mn-ea"/>
                <a:ea typeface="+mn-ea"/>
              </a:rPr>
              <a:t>時間</a:t>
            </a:r>
            <a:endParaRPr lang="ja-JP" altLang="en-US" dirty="0">
              <a:latin typeface="+mn-ea"/>
              <a:ea typeface="+mn-ea"/>
            </a:endParaRPr>
          </a:p>
        </p:txBody>
      </p:sp>
      <p:sp>
        <p:nvSpPr>
          <p:cNvPr id="13" name="正方形/長方形 66">
            <a:extLst>
              <a:ext uri="{FF2B5EF4-FFF2-40B4-BE49-F238E27FC236}">
                <a16:creationId xmlns:a16="http://schemas.microsoft.com/office/drawing/2014/main" id="{EE09FE20-94E7-4446-9904-80A86824B31A}"/>
              </a:ext>
            </a:extLst>
          </p:cNvPr>
          <p:cNvSpPr>
            <a:spLocks noChangeArrowheads="1"/>
          </p:cNvSpPr>
          <p:nvPr/>
        </p:nvSpPr>
        <p:spPr bwMode="auto">
          <a:xfrm>
            <a:off x="7046317" y="4392632"/>
            <a:ext cx="1225791"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成熟期</a:t>
            </a:r>
            <a:endParaRPr lang="ja-JP" altLang="en-US" sz="2400" dirty="0">
              <a:latin typeface="Calibri" pitchFamily="34" charset="0"/>
            </a:endParaRPr>
          </a:p>
        </p:txBody>
      </p:sp>
      <p:sp>
        <p:nvSpPr>
          <p:cNvPr id="14" name="正方形/長方形 66">
            <a:extLst>
              <a:ext uri="{FF2B5EF4-FFF2-40B4-BE49-F238E27FC236}">
                <a16:creationId xmlns:a16="http://schemas.microsoft.com/office/drawing/2014/main" id="{8A96FE7C-2F43-4943-9B05-22EF9C737C42}"/>
              </a:ext>
            </a:extLst>
          </p:cNvPr>
          <p:cNvSpPr>
            <a:spLocks noChangeArrowheads="1"/>
          </p:cNvSpPr>
          <p:nvPr/>
        </p:nvSpPr>
        <p:spPr bwMode="auto">
          <a:xfrm>
            <a:off x="9434547" y="4412967"/>
            <a:ext cx="1156902"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衰退期</a:t>
            </a:r>
            <a:endParaRPr lang="ja-JP" altLang="en-US" sz="2400" dirty="0">
              <a:latin typeface="Calibri" pitchFamily="34" charset="0"/>
            </a:endParaRPr>
          </a:p>
        </p:txBody>
      </p:sp>
      <p:cxnSp>
        <p:nvCxnSpPr>
          <p:cNvPr id="15" name="直線コネクタ 14">
            <a:extLst>
              <a:ext uri="{FF2B5EF4-FFF2-40B4-BE49-F238E27FC236}">
                <a16:creationId xmlns:a16="http://schemas.microsoft.com/office/drawing/2014/main" id="{0A83F409-6AA0-4C2D-BF26-D1C1DB4ADFAE}"/>
              </a:ext>
            </a:extLst>
          </p:cNvPr>
          <p:cNvCxnSpPr>
            <a:cxnSpLocks/>
          </p:cNvCxnSpPr>
          <p:nvPr/>
        </p:nvCxnSpPr>
        <p:spPr bwMode="auto">
          <a:xfrm flipV="1">
            <a:off x="6323525" y="3947913"/>
            <a:ext cx="2" cy="2612231"/>
          </a:xfrm>
          <a:prstGeom prst="line">
            <a:avLst/>
          </a:prstGeom>
        </p:spPr>
        <p:style>
          <a:lnRef idx="1">
            <a:schemeClr val="accent1"/>
          </a:lnRef>
          <a:fillRef idx="0">
            <a:schemeClr val="accent1"/>
          </a:fillRef>
          <a:effectRef idx="0">
            <a:schemeClr val="accent1"/>
          </a:effectRef>
          <a:fontRef idx="minor">
            <a:schemeClr val="tx1"/>
          </a:fontRef>
        </p:style>
      </p:cxnSp>
      <p:sp>
        <p:nvSpPr>
          <p:cNvPr id="21" name="右矢印 28">
            <a:extLst>
              <a:ext uri="{FF2B5EF4-FFF2-40B4-BE49-F238E27FC236}">
                <a16:creationId xmlns:a16="http://schemas.microsoft.com/office/drawing/2014/main" id="{35758CF7-22E5-4DC9-8A3F-52AB0F56B65D}"/>
              </a:ext>
            </a:extLst>
          </p:cNvPr>
          <p:cNvSpPr/>
          <p:nvPr/>
        </p:nvSpPr>
        <p:spPr>
          <a:xfrm rot="3407150">
            <a:off x="2862851" y="5977873"/>
            <a:ext cx="419827" cy="337725"/>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フリーフォーム: 図形 22">
            <a:extLst>
              <a:ext uri="{FF2B5EF4-FFF2-40B4-BE49-F238E27FC236}">
                <a16:creationId xmlns:a16="http://schemas.microsoft.com/office/drawing/2014/main" id="{C2847BD9-4CCD-49C1-B0FA-B76D4A187E5F}"/>
              </a:ext>
            </a:extLst>
          </p:cNvPr>
          <p:cNvSpPr/>
          <p:nvPr/>
        </p:nvSpPr>
        <p:spPr>
          <a:xfrm>
            <a:off x="1378859" y="3739699"/>
            <a:ext cx="9797137" cy="2794777"/>
          </a:xfrm>
          <a:custGeom>
            <a:avLst/>
            <a:gdLst>
              <a:gd name="connsiteX0" fmla="*/ 0 w 9260115"/>
              <a:gd name="connsiteY0" fmla="*/ 3773836 h 3773836"/>
              <a:gd name="connsiteX1" fmla="*/ 1277258 w 9260115"/>
              <a:gd name="connsiteY1" fmla="*/ 3643207 h 3773836"/>
              <a:gd name="connsiteX2" fmla="*/ 2119086 w 9260115"/>
              <a:gd name="connsiteY2" fmla="*/ 3410979 h 3773836"/>
              <a:gd name="connsiteX3" fmla="*/ 2873829 w 9260115"/>
              <a:gd name="connsiteY3" fmla="*/ 2844922 h 3773836"/>
              <a:gd name="connsiteX4" fmla="*/ 3425372 w 9260115"/>
              <a:gd name="connsiteY4" fmla="*/ 2119207 h 3773836"/>
              <a:gd name="connsiteX5" fmla="*/ 3889829 w 9260115"/>
              <a:gd name="connsiteY5" fmla="*/ 1378979 h 3773836"/>
              <a:gd name="connsiteX6" fmla="*/ 4412343 w 9260115"/>
              <a:gd name="connsiteY6" fmla="*/ 841950 h 3773836"/>
              <a:gd name="connsiteX7" fmla="*/ 5138058 w 9260115"/>
              <a:gd name="connsiteY7" fmla="*/ 392007 h 3773836"/>
              <a:gd name="connsiteX8" fmla="*/ 6052458 w 9260115"/>
              <a:gd name="connsiteY8" fmla="*/ 58179 h 3773836"/>
              <a:gd name="connsiteX9" fmla="*/ 7344229 w 9260115"/>
              <a:gd name="connsiteY9" fmla="*/ 29150 h 3773836"/>
              <a:gd name="connsiteX10" fmla="*/ 9260115 w 9260115"/>
              <a:gd name="connsiteY10" fmla="*/ 362979 h 377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0115" h="3773836">
                <a:moveTo>
                  <a:pt x="0" y="3773836"/>
                </a:moveTo>
                <a:cubicBezTo>
                  <a:pt x="462038" y="3738759"/>
                  <a:pt x="924077" y="3703683"/>
                  <a:pt x="1277258" y="3643207"/>
                </a:cubicBezTo>
                <a:cubicBezTo>
                  <a:pt x="1630439" y="3582731"/>
                  <a:pt x="1852991" y="3544026"/>
                  <a:pt x="2119086" y="3410979"/>
                </a:cubicBezTo>
                <a:cubicBezTo>
                  <a:pt x="2385181" y="3277932"/>
                  <a:pt x="2656115" y="3060217"/>
                  <a:pt x="2873829" y="2844922"/>
                </a:cubicBezTo>
                <a:cubicBezTo>
                  <a:pt x="3091543" y="2629627"/>
                  <a:pt x="3256039" y="2363531"/>
                  <a:pt x="3425372" y="2119207"/>
                </a:cubicBezTo>
                <a:cubicBezTo>
                  <a:pt x="3594705" y="1874883"/>
                  <a:pt x="3725334" y="1591855"/>
                  <a:pt x="3889829" y="1378979"/>
                </a:cubicBezTo>
                <a:cubicBezTo>
                  <a:pt x="4054324" y="1166103"/>
                  <a:pt x="4204305" y="1006445"/>
                  <a:pt x="4412343" y="841950"/>
                </a:cubicBezTo>
                <a:cubicBezTo>
                  <a:pt x="4620381" y="677455"/>
                  <a:pt x="4864705" y="522636"/>
                  <a:pt x="5138058" y="392007"/>
                </a:cubicBezTo>
                <a:cubicBezTo>
                  <a:pt x="5411411" y="261378"/>
                  <a:pt x="5684763" y="118655"/>
                  <a:pt x="6052458" y="58179"/>
                </a:cubicBezTo>
                <a:cubicBezTo>
                  <a:pt x="6420153" y="-2297"/>
                  <a:pt x="6809620" y="-21650"/>
                  <a:pt x="7344229" y="29150"/>
                </a:cubicBezTo>
                <a:cubicBezTo>
                  <a:pt x="7878839" y="79950"/>
                  <a:pt x="8569477" y="221464"/>
                  <a:pt x="9260115" y="36297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3072651-7E02-46F5-AD9F-F24177222EFC}"/>
              </a:ext>
            </a:extLst>
          </p:cNvPr>
          <p:cNvSpPr/>
          <p:nvPr/>
        </p:nvSpPr>
        <p:spPr>
          <a:xfrm>
            <a:off x="1442259" y="1542592"/>
            <a:ext cx="8456484" cy="523220"/>
          </a:xfrm>
          <a:prstGeom prst="rect">
            <a:avLst/>
          </a:prstGeom>
        </p:spPr>
        <p:txBody>
          <a:bodyPr wrap="square">
            <a:spAutoFit/>
          </a:bodyPr>
          <a:lstStyle/>
          <a:p>
            <a:r>
              <a:rPr lang="ja-JP" altLang="en-US" sz="2800" dirty="0"/>
              <a:t>新商品は、どの段階にある商品なのか？</a:t>
            </a:r>
          </a:p>
        </p:txBody>
      </p:sp>
      <p:sp>
        <p:nvSpPr>
          <p:cNvPr id="3" name="テキスト ボックス 2">
            <a:extLst>
              <a:ext uri="{FF2B5EF4-FFF2-40B4-BE49-F238E27FC236}">
                <a16:creationId xmlns:a16="http://schemas.microsoft.com/office/drawing/2014/main" id="{3FBB1965-7D3F-4259-8D64-8C6638092B08}"/>
              </a:ext>
            </a:extLst>
          </p:cNvPr>
          <p:cNvSpPr txBox="1"/>
          <p:nvPr/>
        </p:nvSpPr>
        <p:spPr>
          <a:xfrm>
            <a:off x="9730409" y="3338153"/>
            <a:ext cx="855546" cy="369332"/>
          </a:xfrm>
          <a:prstGeom prst="rect">
            <a:avLst/>
          </a:prstGeom>
          <a:noFill/>
        </p:spPr>
        <p:txBody>
          <a:bodyPr wrap="square" rtlCol="0">
            <a:spAutoFit/>
          </a:bodyPr>
          <a:lstStyle/>
          <a:p>
            <a:r>
              <a:rPr kumimoji="1" lang="ja-JP" altLang="en-US" b="1" dirty="0">
                <a:solidFill>
                  <a:srgbClr val="002060"/>
                </a:solidFill>
              </a:rPr>
              <a:t>日本</a:t>
            </a:r>
            <a:endParaRPr kumimoji="1" lang="en-US" altLang="ja-JP" b="1" dirty="0">
              <a:solidFill>
                <a:srgbClr val="002060"/>
              </a:solidFill>
            </a:endParaRPr>
          </a:p>
        </p:txBody>
      </p:sp>
      <p:sp>
        <p:nvSpPr>
          <p:cNvPr id="12" name="正方形/長方形 11">
            <a:extLst>
              <a:ext uri="{FF2B5EF4-FFF2-40B4-BE49-F238E27FC236}">
                <a16:creationId xmlns:a16="http://schemas.microsoft.com/office/drawing/2014/main" id="{F3E4C005-5DB3-4844-9040-3DEB32B2A00B}"/>
              </a:ext>
            </a:extLst>
          </p:cNvPr>
          <p:cNvSpPr/>
          <p:nvPr/>
        </p:nvSpPr>
        <p:spPr>
          <a:xfrm>
            <a:off x="2566372" y="5516646"/>
            <a:ext cx="877163" cy="369332"/>
          </a:xfrm>
          <a:prstGeom prst="rect">
            <a:avLst/>
          </a:prstGeom>
        </p:spPr>
        <p:txBody>
          <a:bodyPr wrap="none">
            <a:spAutoFit/>
          </a:bodyPr>
          <a:lstStyle/>
          <a:p>
            <a:r>
              <a:rPr lang="ja-JP" altLang="en-US" b="1" dirty="0">
                <a:solidFill>
                  <a:srgbClr val="002060"/>
                </a:solidFill>
              </a:rPr>
              <a:t>インド</a:t>
            </a:r>
          </a:p>
        </p:txBody>
      </p:sp>
      <p:sp>
        <p:nvSpPr>
          <p:cNvPr id="16" name="正方形/長方形 15">
            <a:extLst>
              <a:ext uri="{FF2B5EF4-FFF2-40B4-BE49-F238E27FC236}">
                <a16:creationId xmlns:a16="http://schemas.microsoft.com/office/drawing/2014/main" id="{7BA6F118-F08C-4A83-B33D-AB65ACBDD871}"/>
              </a:ext>
            </a:extLst>
          </p:cNvPr>
          <p:cNvSpPr/>
          <p:nvPr/>
        </p:nvSpPr>
        <p:spPr>
          <a:xfrm>
            <a:off x="5388248" y="5306323"/>
            <a:ext cx="646331" cy="369332"/>
          </a:xfrm>
          <a:prstGeom prst="rect">
            <a:avLst/>
          </a:prstGeom>
        </p:spPr>
        <p:txBody>
          <a:bodyPr wrap="none">
            <a:spAutoFit/>
          </a:bodyPr>
          <a:lstStyle/>
          <a:p>
            <a:r>
              <a:rPr lang="ja-JP" altLang="en-US" b="1" dirty="0">
                <a:solidFill>
                  <a:srgbClr val="002060"/>
                </a:solidFill>
              </a:rPr>
              <a:t>中国</a:t>
            </a:r>
          </a:p>
        </p:txBody>
      </p:sp>
      <p:sp>
        <p:nvSpPr>
          <p:cNvPr id="17" name="正方形/長方形 16">
            <a:extLst>
              <a:ext uri="{FF2B5EF4-FFF2-40B4-BE49-F238E27FC236}">
                <a16:creationId xmlns:a16="http://schemas.microsoft.com/office/drawing/2014/main" id="{5A15756F-37C2-453B-95F7-6058D256ECEF}"/>
              </a:ext>
            </a:extLst>
          </p:cNvPr>
          <p:cNvSpPr/>
          <p:nvPr/>
        </p:nvSpPr>
        <p:spPr>
          <a:xfrm>
            <a:off x="6832309" y="3345351"/>
            <a:ext cx="646331" cy="369332"/>
          </a:xfrm>
          <a:prstGeom prst="rect">
            <a:avLst/>
          </a:prstGeom>
        </p:spPr>
        <p:txBody>
          <a:bodyPr wrap="none">
            <a:spAutoFit/>
          </a:bodyPr>
          <a:lstStyle/>
          <a:p>
            <a:r>
              <a:rPr lang="ja-JP" altLang="en-US" b="1" dirty="0">
                <a:solidFill>
                  <a:srgbClr val="002060"/>
                </a:solidFill>
              </a:rPr>
              <a:t>米国</a:t>
            </a:r>
          </a:p>
        </p:txBody>
      </p:sp>
      <p:sp>
        <p:nvSpPr>
          <p:cNvPr id="22" name="右矢印 28">
            <a:extLst>
              <a:ext uri="{FF2B5EF4-FFF2-40B4-BE49-F238E27FC236}">
                <a16:creationId xmlns:a16="http://schemas.microsoft.com/office/drawing/2014/main" id="{3B01EE6E-FCA1-4305-8447-83EAC2708F68}"/>
              </a:ext>
            </a:extLst>
          </p:cNvPr>
          <p:cNvSpPr/>
          <p:nvPr/>
        </p:nvSpPr>
        <p:spPr>
          <a:xfrm rot="6506439">
            <a:off x="9293903" y="3303658"/>
            <a:ext cx="419827" cy="337725"/>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右矢印 28">
            <a:extLst>
              <a:ext uri="{FF2B5EF4-FFF2-40B4-BE49-F238E27FC236}">
                <a16:creationId xmlns:a16="http://schemas.microsoft.com/office/drawing/2014/main" id="{4AB94DA2-CCE5-4CA0-BBDB-99C3FD8E7AB2}"/>
              </a:ext>
            </a:extLst>
          </p:cNvPr>
          <p:cNvSpPr/>
          <p:nvPr/>
        </p:nvSpPr>
        <p:spPr>
          <a:xfrm rot="14666542">
            <a:off x="5368734" y="4930751"/>
            <a:ext cx="419827" cy="337725"/>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右矢印 28">
            <a:extLst>
              <a:ext uri="{FF2B5EF4-FFF2-40B4-BE49-F238E27FC236}">
                <a16:creationId xmlns:a16="http://schemas.microsoft.com/office/drawing/2014/main" id="{E1B2A780-08ED-404B-A9CB-E6D45FFE7D7F}"/>
              </a:ext>
            </a:extLst>
          </p:cNvPr>
          <p:cNvSpPr/>
          <p:nvPr/>
        </p:nvSpPr>
        <p:spPr>
          <a:xfrm rot="5400000">
            <a:off x="7496878" y="3380720"/>
            <a:ext cx="419827" cy="337725"/>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026" name="Picture 2" descr="「第一汽車」の画像検索結果">
            <a:extLst>
              <a:ext uri="{FF2B5EF4-FFF2-40B4-BE49-F238E27FC236}">
                <a16:creationId xmlns:a16="http://schemas.microsoft.com/office/drawing/2014/main" id="{37024984-67D0-4DCF-937F-175FB1AEEC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66" t="21228" r="15902" b="12095"/>
          <a:stretch/>
        </p:blipFill>
        <p:spPr bwMode="auto">
          <a:xfrm>
            <a:off x="4801365" y="5612173"/>
            <a:ext cx="1344356" cy="894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スズキマルチ」の画像検索結果">
            <a:extLst>
              <a:ext uri="{FF2B5EF4-FFF2-40B4-BE49-F238E27FC236}">
                <a16:creationId xmlns:a16="http://schemas.microsoft.com/office/drawing/2014/main" id="{E7587BCF-5710-4453-9019-8717BA05FB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42" t="5305" r="5523" b="11512"/>
          <a:stretch/>
        </p:blipFill>
        <p:spPr bwMode="auto">
          <a:xfrm>
            <a:off x="1486234" y="5675186"/>
            <a:ext cx="1064836" cy="7396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ボックス」の画像検索結果">
            <a:extLst>
              <a:ext uri="{FF2B5EF4-FFF2-40B4-BE49-F238E27FC236}">
                <a16:creationId xmlns:a16="http://schemas.microsoft.com/office/drawing/2014/main" id="{6A7E5CE8-0EC2-4A91-A92E-A02F6CA39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0390" y="4889176"/>
            <a:ext cx="1138256" cy="6853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フォードの車">
            <a:extLst>
              <a:ext uri="{FF2B5EF4-FFF2-40B4-BE49-F238E27FC236}">
                <a16:creationId xmlns:a16="http://schemas.microsoft.com/office/drawing/2014/main" id="{39C262D5-0977-4B52-9105-DFF47621B8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83" t="17240" r="18793" b="14173"/>
          <a:stretch/>
        </p:blipFill>
        <p:spPr bwMode="auto">
          <a:xfrm>
            <a:off x="7255755" y="4929997"/>
            <a:ext cx="1225785" cy="89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23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4B1C1-256D-4237-9540-B8D64EA07D03}"/>
              </a:ext>
            </a:extLst>
          </p:cNvPr>
          <p:cNvSpPr>
            <a:spLocks noGrp="1"/>
          </p:cNvSpPr>
          <p:nvPr>
            <p:ph type="title"/>
          </p:nvPr>
        </p:nvSpPr>
        <p:spPr>
          <a:xfrm>
            <a:off x="838200" y="365125"/>
            <a:ext cx="10515600" cy="1325563"/>
          </a:xfrm>
        </p:spPr>
        <p:txBody>
          <a:bodyPr/>
          <a:lstStyle/>
          <a:p>
            <a:r>
              <a:rPr kumimoji="1" lang="ja-JP" altLang="en-US" dirty="0"/>
              <a:t>普及理論</a:t>
            </a:r>
          </a:p>
        </p:txBody>
      </p:sp>
      <p:sp>
        <p:nvSpPr>
          <p:cNvPr id="8" name="正方形/長方形 7">
            <a:extLst>
              <a:ext uri="{FF2B5EF4-FFF2-40B4-BE49-F238E27FC236}">
                <a16:creationId xmlns:a16="http://schemas.microsoft.com/office/drawing/2014/main" id="{C1471FAF-0D11-4D9F-A0E8-2914A8A69A35}"/>
              </a:ext>
            </a:extLst>
          </p:cNvPr>
          <p:cNvSpPr/>
          <p:nvPr/>
        </p:nvSpPr>
        <p:spPr>
          <a:xfrm>
            <a:off x="1546992" y="5897808"/>
            <a:ext cx="1569660" cy="646331"/>
          </a:xfrm>
          <a:prstGeom prst="rect">
            <a:avLst/>
          </a:prstGeom>
        </p:spPr>
        <p:txBody>
          <a:bodyPr wrap="square">
            <a:spAutoFit/>
          </a:bodyPr>
          <a:lstStyle/>
          <a:p>
            <a:pPr algn="ctr"/>
            <a:r>
              <a:rPr lang="ja-JP" altLang="en-US" dirty="0"/>
              <a:t>イノベーター</a:t>
            </a:r>
            <a:br>
              <a:rPr lang="en-US" altLang="ja-JP" dirty="0"/>
            </a:br>
            <a:r>
              <a:rPr lang="en-US" altLang="ja-JP" dirty="0"/>
              <a:t>3</a:t>
            </a:r>
            <a:r>
              <a:rPr lang="ja-JP" altLang="en-US" dirty="0"/>
              <a:t>％</a:t>
            </a:r>
          </a:p>
        </p:txBody>
      </p:sp>
      <p:sp>
        <p:nvSpPr>
          <p:cNvPr id="9" name="正方形/長方形 8">
            <a:extLst>
              <a:ext uri="{FF2B5EF4-FFF2-40B4-BE49-F238E27FC236}">
                <a16:creationId xmlns:a16="http://schemas.microsoft.com/office/drawing/2014/main" id="{8AF1ACEE-D95D-4C04-85EC-A89B53F6F9C4}"/>
              </a:ext>
            </a:extLst>
          </p:cNvPr>
          <p:cNvSpPr/>
          <p:nvPr/>
        </p:nvSpPr>
        <p:spPr>
          <a:xfrm>
            <a:off x="3213168" y="5669487"/>
            <a:ext cx="2262158" cy="646331"/>
          </a:xfrm>
          <a:prstGeom prst="rect">
            <a:avLst/>
          </a:prstGeom>
        </p:spPr>
        <p:txBody>
          <a:bodyPr wrap="square">
            <a:spAutoFit/>
          </a:bodyPr>
          <a:lstStyle/>
          <a:p>
            <a:pPr algn="ctr"/>
            <a:r>
              <a:rPr lang="ja-JP" altLang="en-US" dirty="0"/>
              <a:t>アーリーアダプター</a:t>
            </a:r>
            <a:br>
              <a:rPr lang="en-US" altLang="ja-JP" dirty="0"/>
            </a:br>
            <a:r>
              <a:rPr lang="en-US" altLang="ja-JP" dirty="0"/>
              <a:t>13</a:t>
            </a:r>
            <a:r>
              <a:rPr lang="ja-JP" altLang="en-US" dirty="0"/>
              <a:t>％</a:t>
            </a:r>
          </a:p>
        </p:txBody>
      </p:sp>
      <p:sp>
        <p:nvSpPr>
          <p:cNvPr id="10" name="正方形/長方形 9">
            <a:extLst>
              <a:ext uri="{FF2B5EF4-FFF2-40B4-BE49-F238E27FC236}">
                <a16:creationId xmlns:a16="http://schemas.microsoft.com/office/drawing/2014/main" id="{F2FEAA83-F879-4F55-AA19-97C75C618713}"/>
              </a:ext>
            </a:extLst>
          </p:cNvPr>
          <p:cNvSpPr/>
          <p:nvPr/>
        </p:nvSpPr>
        <p:spPr>
          <a:xfrm>
            <a:off x="4720607" y="4759990"/>
            <a:ext cx="2492990" cy="646331"/>
          </a:xfrm>
          <a:prstGeom prst="rect">
            <a:avLst/>
          </a:prstGeom>
        </p:spPr>
        <p:txBody>
          <a:bodyPr wrap="square">
            <a:spAutoFit/>
          </a:bodyPr>
          <a:lstStyle/>
          <a:p>
            <a:pPr algn="ctr"/>
            <a:r>
              <a:rPr lang="ja-JP" altLang="en-US" dirty="0"/>
              <a:t>アーリーマジョリティ</a:t>
            </a:r>
            <a:br>
              <a:rPr lang="en-US" altLang="ja-JP" dirty="0"/>
            </a:br>
            <a:r>
              <a:rPr lang="en-US" altLang="ja-JP" dirty="0"/>
              <a:t>34</a:t>
            </a:r>
            <a:r>
              <a:rPr lang="ja-JP" altLang="en-US" dirty="0"/>
              <a:t>％</a:t>
            </a:r>
          </a:p>
        </p:txBody>
      </p:sp>
      <p:sp>
        <p:nvSpPr>
          <p:cNvPr id="11" name="正方形/長方形 10">
            <a:extLst>
              <a:ext uri="{FF2B5EF4-FFF2-40B4-BE49-F238E27FC236}">
                <a16:creationId xmlns:a16="http://schemas.microsoft.com/office/drawing/2014/main" id="{8EA2CDA6-1B04-420D-95EE-558C22C533AD}"/>
              </a:ext>
            </a:extLst>
          </p:cNvPr>
          <p:cNvSpPr/>
          <p:nvPr/>
        </p:nvSpPr>
        <p:spPr>
          <a:xfrm>
            <a:off x="6104502" y="3307601"/>
            <a:ext cx="2262158" cy="646331"/>
          </a:xfrm>
          <a:prstGeom prst="rect">
            <a:avLst/>
          </a:prstGeom>
        </p:spPr>
        <p:txBody>
          <a:bodyPr wrap="square">
            <a:spAutoFit/>
          </a:bodyPr>
          <a:lstStyle/>
          <a:p>
            <a:pPr algn="ctr"/>
            <a:r>
              <a:rPr lang="ja-JP" altLang="en-US" dirty="0"/>
              <a:t>レイトマジョリティ</a:t>
            </a:r>
            <a:br>
              <a:rPr lang="en-US" altLang="ja-JP" dirty="0"/>
            </a:br>
            <a:r>
              <a:rPr lang="en-US" altLang="ja-JP" dirty="0"/>
              <a:t>34</a:t>
            </a:r>
            <a:r>
              <a:rPr lang="ja-JP" altLang="en-US" dirty="0"/>
              <a:t>％</a:t>
            </a:r>
          </a:p>
        </p:txBody>
      </p:sp>
      <p:sp>
        <p:nvSpPr>
          <p:cNvPr id="12" name="正方形/長方形 11">
            <a:extLst>
              <a:ext uri="{FF2B5EF4-FFF2-40B4-BE49-F238E27FC236}">
                <a16:creationId xmlns:a16="http://schemas.microsoft.com/office/drawing/2014/main" id="{60C6B6BE-2B1D-4DCE-9541-828169B56AA3}"/>
              </a:ext>
            </a:extLst>
          </p:cNvPr>
          <p:cNvSpPr/>
          <p:nvPr/>
        </p:nvSpPr>
        <p:spPr>
          <a:xfrm>
            <a:off x="8131420" y="2428937"/>
            <a:ext cx="1107996" cy="646331"/>
          </a:xfrm>
          <a:prstGeom prst="rect">
            <a:avLst/>
          </a:prstGeom>
        </p:spPr>
        <p:txBody>
          <a:bodyPr wrap="square">
            <a:spAutoFit/>
          </a:bodyPr>
          <a:lstStyle/>
          <a:p>
            <a:pPr algn="ctr"/>
            <a:r>
              <a:rPr lang="ja-JP" altLang="en-US" dirty="0"/>
              <a:t>ラガード</a:t>
            </a:r>
            <a:endParaRPr lang="en-US" altLang="ja-JP" dirty="0"/>
          </a:p>
          <a:p>
            <a:pPr algn="ctr"/>
            <a:r>
              <a:rPr lang="en-US" altLang="ja-JP" dirty="0"/>
              <a:t>16</a:t>
            </a:r>
            <a:r>
              <a:rPr lang="ja-JP" altLang="en-US" dirty="0"/>
              <a:t>％</a:t>
            </a:r>
          </a:p>
        </p:txBody>
      </p:sp>
      <p:sp>
        <p:nvSpPr>
          <p:cNvPr id="18" name="フリーフォーム: 図形 17">
            <a:extLst>
              <a:ext uri="{FF2B5EF4-FFF2-40B4-BE49-F238E27FC236}">
                <a16:creationId xmlns:a16="http://schemas.microsoft.com/office/drawing/2014/main" id="{A633A7A4-4217-4199-951C-460EBEF15736}"/>
              </a:ext>
            </a:extLst>
          </p:cNvPr>
          <p:cNvSpPr/>
          <p:nvPr/>
        </p:nvSpPr>
        <p:spPr>
          <a:xfrm>
            <a:off x="1145471" y="2312903"/>
            <a:ext cx="8523318" cy="4178330"/>
          </a:xfrm>
          <a:custGeom>
            <a:avLst/>
            <a:gdLst>
              <a:gd name="connsiteX0" fmla="*/ 0 w 9154049"/>
              <a:gd name="connsiteY0" fmla="*/ 3153112 h 3153112"/>
              <a:gd name="connsiteX1" fmla="*/ 1366576 w 9154049"/>
              <a:gd name="connsiteY1" fmla="*/ 3112918 h 3153112"/>
              <a:gd name="connsiteX2" fmla="*/ 2632668 w 9154049"/>
              <a:gd name="connsiteY2" fmla="*/ 2942096 h 3153112"/>
              <a:gd name="connsiteX3" fmla="*/ 3908809 w 9154049"/>
              <a:gd name="connsiteY3" fmla="*/ 2268857 h 3153112"/>
              <a:gd name="connsiteX4" fmla="*/ 5074418 w 9154049"/>
              <a:gd name="connsiteY4" fmla="*/ 1053006 h 3153112"/>
              <a:gd name="connsiteX5" fmla="*/ 5898383 w 9154049"/>
              <a:gd name="connsiteY5" fmla="*/ 520444 h 3153112"/>
              <a:gd name="connsiteX6" fmla="*/ 6923315 w 9154049"/>
              <a:gd name="connsiteY6" fmla="*/ 208945 h 3153112"/>
              <a:gd name="connsiteX7" fmla="*/ 8269794 w 9154049"/>
              <a:gd name="connsiteY7" fmla="*/ 18026 h 3153112"/>
              <a:gd name="connsiteX8" fmla="*/ 9154049 w 9154049"/>
              <a:gd name="connsiteY8" fmla="*/ 7978 h 3153112"/>
              <a:gd name="connsiteX9" fmla="*/ 9154049 w 9154049"/>
              <a:gd name="connsiteY9" fmla="*/ 7978 h 31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54049" h="3153112">
                <a:moveTo>
                  <a:pt x="0" y="3153112"/>
                </a:moveTo>
                <a:cubicBezTo>
                  <a:pt x="463899" y="3150599"/>
                  <a:pt x="927798" y="3148087"/>
                  <a:pt x="1366576" y="3112918"/>
                </a:cubicBezTo>
                <a:cubicBezTo>
                  <a:pt x="1805354" y="3077749"/>
                  <a:pt x="2208963" y="3082773"/>
                  <a:pt x="2632668" y="2942096"/>
                </a:cubicBezTo>
                <a:cubicBezTo>
                  <a:pt x="3056373" y="2801419"/>
                  <a:pt x="3501851" y="2583705"/>
                  <a:pt x="3908809" y="2268857"/>
                </a:cubicBezTo>
                <a:cubicBezTo>
                  <a:pt x="4315767" y="1954009"/>
                  <a:pt x="4742822" y="1344408"/>
                  <a:pt x="5074418" y="1053006"/>
                </a:cubicBezTo>
                <a:cubicBezTo>
                  <a:pt x="5406014" y="761604"/>
                  <a:pt x="5590233" y="661121"/>
                  <a:pt x="5898383" y="520444"/>
                </a:cubicBezTo>
                <a:cubicBezTo>
                  <a:pt x="6206533" y="379767"/>
                  <a:pt x="6528080" y="292681"/>
                  <a:pt x="6923315" y="208945"/>
                </a:cubicBezTo>
                <a:cubicBezTo>
                  <a:pt x="7318550" y="125209"/>
                  <a:pt x="7898005" y="51520"/>
                  <a:pt x="8269794" y="18026"/>
                </a:cubicBezTo>
                <a:cubicBezTo>
                  <a:pt x="8641583" y="-15469"/>
                  <a:pt x="9154049" y="7978"/>
                  <a:pt x="9154049" y="7978"/>
                </a:cubicBezTo>
                <a:lnTo>
                  <a:pt x="9154049" y="7978"/>
                </a:lnTo>
              </a:path>
            </a:pathLst>
          </a:custGeom>
          <a:noFill/>
          <a:ln w="34925">
            <a:solidFill>
              <a:srgbClr val="1E0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EAA33D7-C36E-4FB2-B4FC-269A10A326FE}"/>
              </a:ext>
            </a:extLst>
          </p:cNvPr>
          <p:cNvCxnSpPr>
            <a:cxnSpLocks/>
          </p:cNvCxnSpPr>
          <p:nvPr/>
        </p:nvCxnSpPr>
        <p:spPr>
          <a:xfrm flipH="1">
            <a:off x="1145472" y="6511329"/>
            <a:ext cx="92902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CE3A9531-E667-476D-B10A-C753193BFA38}"/>
              </a:ext>
            </a:extLst>
          </p:cNvPr>
          <p:cNvCxnSpPr>
            <a:cxnSpLocks/>
          </p:cNvCxnSpPr>
          <p:nvPr/>
        </p:nvCxnSpPr>
        <p:spPr>
          <a:xfrm flipV="1">
            <a:off x="1145471" y="1901371"/>
            <a:ext cx="0" cy="4630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236789CB-0441-481C-96B5-C7431D59F5D3}"/>
              </a:ext>
            </a:extLst>
          </p:cNvPr>
          <p:cNvSpPr/>
          <p:nvPr/>
        </p:nvSpPr>
        <p:spPr>
          <a:xfrm>
            <a:off x="1442561" y="6175590"/>
            <a:ext cx="1892375" cy="36933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DCF0FE33-8E77-489A-9EF8-BC23A5DFA581}"/>
              </a:ext>
            </a:extLst>
          </p:cNvPr>
          <p:cNvSpPr/>
          <p:nvPr/>
        </p:nvSpPr>
        <p:spPr>
          <a:xfrm>
            <a:off x="7518409" y="2262532"/>
            <a:ext cx="2076650" cy="81273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6A206880-F551-45D7-9E78-32C9F8AB797F}"/>
              </a:ext>
            </a:extLst>
          </p:cNvPr>
          <p:cNvSpPr/>
          <p:nvPr/>
        </p:nvSpPr>
        <p:spPr>
          <a:xfrm>
            <a:off x="4561965" y="4294613"/>
            <a:ext cx="2651632" cy="141248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94F47DDB-9C9D-4681-8E37-074DEF184191}"/>
              </a:ext>
            </a:extLst>
          </p:cNvPr>
          <p:cNvSpPr/>
          <p:nvPr/>
        </p:nvSpPr>
        <p:spPr>
          <a:xfrm>
            <a:off x="3209944" y="5375503"/>
            <a:ext cx="1892375" cy="957301"/>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2E4FFB6B-48FB-49FC-B8A1-AB6D4075A97D}"/>
              </a:ext>
            </a:extLst>
          </p:cNvPr>
          <p:cNvSpPr/>
          <p:nvPr/>
        </p:nvSpPr>
        <p:spPr>
          <a:xfrm>
            <a:off x="5779795" y="2932477"/>
            <a:ext cx="2651632" cy="141248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46">
            <a:extLst>
              <a:ext uri="{FF2B5EF4-FFF2-40B4-BE49-F238E27FC236}">
                <a16:creationId xmlns:a16="http://schemas.microsoft.com/office/drawing/2014/main" id="{DF157421-8A1A-413A-9A0F-172AF5906215}"/>
              </a:ext>
            </a:extLst>
          </p:cNvPr>
          <p:cNvSpPr>
            <a:spLocks noChangeArrowheads="1"/>
          </p:cNvSpPr>
          <p:nvPr/>
        </p:nvSpPr>
        <p:spPr bwMode="auto">
          <a:xfrm>
            <a:off x="1181734" y="2312903"/>
            <a:ext cx="730516" cy="307777"/>
          </a:xfrm>
          <a:prstGeom prst="rect">
            <a:avLst/>
          </a:prstGeom>
          <a:noFill/>
          <a:ln w="9525">
            <a:noFill/>
            <a:miter lim="800000"/>
            <a:headEnd/>
            <a:tailEnd/>
          </a:ln>
        </p:spPr>
        <p:txBody>
          <a:bodyPr>
            <a:spAutoFit/>
          </a:bodyPr>
          <a:lstStyle/>
          <a:p>
            <a:r>
              <a:rPr lang="ja-JP" altLang="en-US" sz="1400" dirty="0">
                <a:latin typeface="Calibri" pitchFamily="34" charset="0"/>
              </a:rPr>
              <a:t>普及率</a:t>
            </a:r>
            <a:endParaRPr lang="en-US" altLang="ja-JP" sz="1400" dirty="0">
              <a:latin typeface="Calibri" pitchFamily="34" charset="0"/>
            </a:endParaRPr>
          </a:p>
        </p:txBody>
      </p:sp>
      <p:sp>
        <p:nvSpPr>
          <p:cNvPr id="38" name="正方形/長方形 48">
            <a:extLst>
              <a:ext uri="{FF2B5EF4-FFF2-40B4-BE49-F238E27FC236}">
                <a16:creationId xmlns:a16="http://schemas.microsoft.com/office/drawing/2014/main" id="{50555197-60F1-4C02-9F80-B56182E21DB4}"/>
              </a:ext>
            </a:extLst>
          </p:cNvPr>
          <p:cNvSpPr>
            <a:spLocks noChangeArrowheads="1"/>
          </p:cNvSpPr>
          <p:nvPr/>
        </p:nvSpPr>
        <p:spPr bwMode="auto">
          <a:xfrm>
            <a:off x="9904992" y="6053848"/>
            <a:ext cx="654745" cy="307777"/>
          </a:xfrm>
          <a:prstGeom prst="rect">
            <a:avLst/>
          </a:prstGeom>
          <a:noFill/>
          <a:ln w="9525">
            <a:noFill/>
            <a:miter lim="800000"/>
            <a:headEnd/>
            <a:tailEnd/>
          </a:ln>
        </p:spPr>
        <p:txBody>
          <a:bodyPr wrap="square">
            <a:spAutoFit/>
          </a:bodyPr>
          <a:lstStyle/>
          <a:p>
            <a:pPr algn="r">
              <a:defRPr/>
            </a:pPr>
            <a:r>
              <a:rPr lang="ja-JP" altLang="en-US" sz="1400" dirty="0">
                <a:solidFill>
                  <a:srgbClr val="000000"/>
                </a:solidFill>
                <a:latin typeface="+mn-ea"/>
                <a:ea typeface="+mn-ea"/>
              </a:rPr>
              <a:t>時間</a:t>
            </a:r>
            <a:endParaRPr lang="ja-JP" altLang="en-US" sz="1400" dirty="0">
              <a:latin typeface="+mn-ea"/>
              <a:ea typeface="+mn-ea"/>
            </a:endParaRPr>
          </a:p>
        </p:txBody>
      </p:sp>
      <p:sp>
        <p:nvSpPr>
          <p:cNvPr id="19" name="右矢印 23">
            <a:extLst>
              <a:ext uri="{FF2B5EF4-FFF2-40B4-BE49-F238E27FC236}">
                <a16:creationId xmlns:a16="http://schemas.microsoft.com/office/drawing/2014/main" id="{C2679B10-564C-4A00-A659-ACB66D6534E9}"/>
              </a:ext>
            </a:extLst>
          </p:cNvPr>
          <p:cNvSpPr/>
          <p:nvPr/>
        </p:nvSpPr>
        <p:spPr>
          <a:xfrm rot="4267313">
            <a:off x="3156004" y="2899978"/>
            <a:ext cx="503237" cy="215900"/>
          </a:xfrm>
          <a:prstGeom prst="rightArrow">
            <a:avLst/>
          </a:prstGeom>
          <a:solidFill>
            <a:schemeClr val="accent3">
              <a:lumMod val="60000"/>
              <a:lumOff val="4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a:extLst>
              <a:ext uri="{FF2B5EF4-FFF2-40B4-BE49-F238E27FC236}">
                <a16:creationId xmlns:a16="http://schemas.microsoft.com/office/drawing/2014/main" id="{DC1B6DF9-D146-48ED-A6A7-746AE2BD52F8}"/>
              </a:ext>
            </a:extLst>
          </p:cNvPr>
          <p:cNvSpPr/>
          <p:nvPr/>
        </p:nvSpPr>
        <p:spPr>
          <a:xfrm>
            <a:off x="2864027" y="2259320"/>
            <a:ext cx="646331" cy="646331"/>
          </a:xfrm>
          <a:prstGeom prst="rect">
            <a:avLst/>
          </a:prstGeom>
        </p:spPr>
        <p:txBody>
          <a:bodyPr wrap="none">
            <a:spAutoFit/>
          </a:bodyPr>
          <a:lstStyle/>
          <a:p>
            <a:r>
              <a:rPr lang="ja-JP" altLang="en-US" sz="3600" dirty="0"/>
              <a:t>？</a:t>
            </a:r>
          </a:p>
        </p:txBody>
      </p:sp>
      <p:sp>
        <p:nvSpPr>
          <p:cNvPr id="21" name="右矢印 25">
            <a:extLst>
              <a:ext uri="{FF2B5EF4-FFF2-40B4-BE49-F238E27FC236}">
                <a16:creationId xmlns:a16="http://schemas.microsoft.com/office/drawing/2014/main" id="{9DC35263-E2EC-497B-BEF2-2A50872EFF65}"/>
              </a:ext>
            </a:extLst>
          </p:cNvPr>
          <p:cNvSpPr/>
          <p:nvPr/>
        </p:nvSpPr>
        <p:spPr>
          <a:xfrm rot="2605317">
            <a:off x="3949484" y="2734311"/>
            <a:ext cx="503237" cy="215900"/>
          </a:xfrm>
          <a:prstGeom prst="rightArrow">
            <a:avLst/>
          </a:prstGeom>
          <a:solidFill>
            <a:schemeClr val="accent3">
              <a:lumMod val="60000"/>
              <a:lumOff val="4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a:extLst>
              <a:ext uri="{FF2B5EF4-FFF2-40B4-BE49-F238E27FC236}">
                <a16:creationId xmlns:a16="http://schemas.microsoft.com/office/drawing/2014/main" id="{3B431E62-9307-498D-A8BE-38779E9B12F6}"/>
              </a:ext>
            </a:extLst>
          </p:cNvPr>
          <p:cNvSpPr/>
          <p:nvPr/>
        </p:nvSpPr>
        <p:spPr>
          <a:xfrm>
            <a:off x="3663187" y="2026689"/>
            <a:ext cx="646331" cy="646331"/>
          </a:xfrm>
          <a:prstGeom prst="rect">
            <a:avLst/>
          </a:prstGeom>
        </p:spPr>
        <p:txBody>
          <a:bodyPr wrap="none">
            <a:spAutoFit/>
          </a:bodyPr>
          <a:lstStyle/>
          <a:p>
            <a:r>
              <a:rPr lang="ja-JP" altLang="en-US" sz="3600" dirty="0"/>
              <a:t>？</a:t>
            </a:r>
          </a:p>
        </p:txBody>
      </p:sp>
      <p:sp>
        <p:nvSpPr>
          <p:cNvPr id="23" name="右矢印 28">
            <a:extLst>
              <a:ext uri="{FF2B5EF4-FFF2-40B4-BE49-F238E27FC236}">
                <a16:creationId xmlns:a16="http://schemas.microsoft.com/office/drawing/2014/main" id="{695C8E3A-28ED-449C-A434-2025E82067F8}"/>
              </a:ext>
            </a:extLst>
          </p:cNvPr>
          <p:cNvSpPr/>
          <p:nvPr/>
        </p:nvSpPr>
        <p:spPr>
          <a:xfrm rot="5696521">
            <a:off x="2356844" y="3116002"/>
            <a:ext cx="503237" cy="215900"/>
          </a:xfrm>
          <a:prstGeom prst="rightArrow">
            <a:avLst/>
          </a:prstGeom>
          <a:solidFill>
            <a:schemeClr val="accent3">
              <a:lumMod val="60000"/>
              <a:lumOff val="4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a:extLst>
              <a:ext uri="{FF2B5EF4-FFF2-40B4-BE49-F238E27FC236}">
                <a16:creationId xmlns:a16="http://schemas.microsoft.com/office/drawing/2014/main" id="{AFD0F66F-43DD-4DE6-B608-16465BBC2BF3}"/>
              </a:ext>
            </a:extLst>
          </p:cNvPr>
          <p:cNvSpPr/>
          <p:nvPr/>
        </p:nvSpPr>
        <p:spPr>
          <a:xfrm>
            <a:off x="2064867" y="2518893"/>
            <a:ext cx="646331" cy="646331"/>
          </a:xfrm>
          <a:prstGeom prst="rect">
            <a:avLst/>
          </a:prstGeom>
        </p:spPr>
        <p:txBody>
          <a:bodyPr wrap="none">
            <a:spAutoFit/>
          </a:bodyPr>
          <a:lstStyle/>
          <a:p>
            <a:r>
              <a:rPr lang="ja-JP" altLang="en-US" sz="3600" dirty="0"/>
              <a:t>？</a:t>
            </a:r>
          </a:p>
        </p:txBody>
      </p:sp>
      <p:sp>
        <p:nvSpPr>
          <p:cNvPr id="27" name="正方形/長方形 26">
            <a:extLst>
              <a:ext uri="{FF2B5EF4-FFF2-40B4-BE49-F238E27FC236}">
                <a16:creationId xmlns:a16="http://schemas.microsoft.com/office/drawing/2014/main" id="{02DB1DA3-8F71-44BE-B767-F75FB1E604A5}"/>
              </a:ext>
            </a:extLst>
          </p:cNvPr>
          <p:cNvSpPr/>
          <p:nvPr/>
        </p:nvSpPr>
        <p:spPr>
          <a:xfrm>
            <a:off x="1442259" y="1542592"/>
            <a:ext cx="8456484" cy="523220"/>
          </a:xfrm>
          <a:prstGeom prst="rect">
            <a:avLst/>
          </a:prstGeom>
        </p:spPr>
        <p:txBody>
          <a:bodyPr wrap="square">
            <a:spAutoFit/>
          </a:bodyPr>
          <a:lstStyle/>
          <a:p>
            <a:r>
              <a:rPr lang="ja-JP" altLang="en-US" sz="2800" dirty="0"/>
              <a:t>あなたの新商品は、どの段階にある商品なのか？</a:t>
            </a:r>
          </a:p>
        </p:txBody>
      </p:sp>
      <p:sp>
        <p:nvSpPr>
          <p:cNvPr id="28" name="正方形/長方形 27">
            <a:extLst>
              <a:ext uri="{FF2B5EF4-FFF2-40B4-BE49-F238E27FC236}">
                <a16:creationId xmlns:a16="http://schemas.microsoft.com/office/drawing/2014/main" id="{67C862DB-85D9-44FC-88A2-6D503EB00F9B}"/>
              </a:ext>
            </a:extLst>
          </p:cNvPr>
          <p:cNvSpPr/>
          <p:nvPr/>
        </p:nvSpPr>
        <p:spPr>
          <a:xfrm>
            <a:off x="1227139" y="3556717"/>
            <a:ext cx="5172135" cy="461665"/>
          </a:xfrm>
          <a:prstGeom prst="rect">
            <a:avLst/>
          </a:prstGeom>
        </p:spPr>
        <p:txBody>
          <a:bodyPr wrap="square">
            <a:spAutoFit/>
          </a:bodyPr>
          <a:lstStyle/>
          <a:p>
            <a:r>
              <a:rPr lang="ja-JP" altLang="en-US" sz="2400" dirty="0"/>
              <a:t>各段階の特性に応じた打ち手が必要</a:t>
            </a:r>
          </a:p>
        </p:txBody>
      </p:sp>
    </p:spTree>
    <p:extLst>
      <p:ext uri="{BB962C8B-B14F-4D97-AF65-F5344CB8AC3E}">
        <p14:creationId xmlns:p14="http://schemas.microsoft.com/office/powerpoint/2010/main" val="114818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4B1C1-256D-4237-9540-B8D64EA07D03}"/>
              </a:ext>
            </a:extLst>
          </p:cNvPr>
          <p:cNvSpPr>
            <a:spLocks noGrp="1"/>
          </p:cNvSpPr>
          <p:nvPr>
            <p:ph type="title"/>
          </p:nvPr>
        </p:nvSpPr>
        <p:spPr/>
        <p:txBody>
          <a:bodyPr/>
          <a:lstStyle/>
          <a:p>
            <a:r>
              <a:rPr kumimoji="1" lang="ja-JP" altLang="en-US" dirty="0"/>
              <a:t>普及理論</a:t>
            </a:r>
          </a:p>
        </p:txBody>
      </p:sp>
      <p:sp>
        <p:nvSpPr>
          <p:cNvPr id="4" name="テキスト ボックス 3">
            <a:extLst>
              <a:ext uri="{FF2B5EF4-FFF2-40B4-BE49-F238E27FC236}">
                <a16:creationId xmlns:a16="http://schemas.microsoft.com/office/drawing/2014/main" id="{C439696E-7CE1-4197-BF04-3DFE3D56E241}"/>
              </a:ext>
            </a:extLst>
          </p:cNvPr>
          <p:cNvSpPr txBox="1"/>
          <p:nvPr/>
        </p:nvSpPr>
        <p:spPr>
          <a:xfrm>
            <a:off x="2408419" y="1316636"/>
            <a:ext cx="7375162" cy="5539978"/>
          </a:xfrm>
          <a:prstGeom prst="rect">
            <a:avLst/>
          </a:prstGeom>
          <a:noFill/>
        </p:spPr>
        <p:txBody>
          <a:bodyPr wrap="square" rtlCol="0">
            <a:spAutoFit/>
          </a:bodyPr>
          <a:lstStyle/>
          <a:p>
            <a:r>
              <a:rPr lang="ja-JP" altLang="en-US" sz="2400" dirty="0"/>
              <a:t>イノベーター</a:t>
            </a:r>
          </a:p>
          <a:p>
            <a:r>
              <a:rPr lang="ja-JP" altLang="en-US" dirty="0"/>
              <a:t>新商品・サービスを最初に購入するグループ。目新しいものが好き。</a:t>
            </a:r>
            <a:endParaRPr lang="en-US" altLang="ja-JP" dirty="0"/>
          </a:p>
          <a:p>
            <a:endParaRPr lang="ja-JP" altLang="en-US" dirty="0"/>
          </a:p>
          <a:p>
            <a:r>
              <a:rPr lang="ja-JP" altLang="en-US" sz="2400" dirty="0"/>
              <a:t>アーリーアダプター</a:t>
            </a:r>
          </a:p>
          <a:p>
            <a:r>
              <a:rPr lang="ja-JP" altLang="en-US" dirty="0"/>
              <a:t>採用時期が</a:t>
            </a:r>
            <a:r>
              <a:rPr lang="en-US" altLang="ja-JP" dirty="0"/>
              <a:t>2</a:t>
            </a:r>
            <a:r>
              <a:rPr lang="ja-JP" altLang="en-US" dirty="0"/>
              <a:t>番手グループ。イノベータよりも慎重に採用を見極める。</a:t>
            </a:r>
            <a:endParaRPr lang="en-US" altLang="ja-JP" dirty="0"/>
          </a:p>
          <a:p>
            <a:r>
              <a:rPr lang="ja-JP" altLang="en-US" dirty="0"/>
              <a:t>目新しさよりも実用性を考慮。オピニオンリーダーとなるグループ。経済的にも余力がある。</a:t>
            </a:r>
          </a:p>
          <a:p>
            <a:endParaRPr lang="en-US" altLang="ja-JP" dirty="0"/>
          </a:p>
          <a:p>
            <a:r>
              <a:rPr lang="ja-JP" altLang="en-US" sz="2400" dirty="0"/>
              <a:t>アーリーマジョリティ</a:t>
            </a:r>
          </a:p>
          <a:p>
            <a:r>
              <a:rPr lang="ja-JP" altLang="en-US" dirty="0"/>
              <a:t>アーリーアダプターの評判が良ければ、新商品・サービスの採用検討を始める。数も多く、いわゆる大衆と言える。</a:t>
            </a:r>
          </a:p>
          <a:p>
            <a:endParaRPr lang="en-US" altLang="ja-JP" dirty="0"/>
          </a:p>
          <a:p>
            <a:r>
              <a:rPr lang="ja-JP" altLang="en-US" sz="2400" dirty="0"/>
              <a:t>レイトマジョリティ</a:t>
            </a:r>
          </a:p>
          <a:p>
            <a:r>
              <a:rPr lang="ja-JP" altLang="en-US" dirty="0"/>
              <a:t>大衆の中でも経済的な余力は乏しい傾向にあり、普及のピークを越えて値頃感が出てから採用するグループ。</a:t>
            </a:r>
          </a:p>
          <a:p>
            <a:endParaRPr lang="en-US" altLang="ja-JP" dirty="0"/>
          </a:p>
          <a:p>
            <a:r>
              <a:rPr lang="ja-JP" altLang="en-US" sz="2400" dirty="0"/>
              <a:t>ラガード</a:t>
            </a:r>
          </a:p>
          <a:p>
            <a:r>
              <a:rPr lang="ja-JP" altLang="en-US" dirty="0"/>
              <a:t>変化を嫌うため、新商品の採用が一番最後となるグループ。</a:t>
            </a:r>
            <a:endParaRPr kumimoji="1" lang="ja-JP" altLang="en-US" dirty="0"/>
          </a:p>
        </p:txBody>
      </p:sp>
    </p:spTree>
    <p:extLst>
      <p:ext uri="{BB962C8B-B14F-4D97-AF65-F5344CB8AC3E}">
        <p14:creationId xmlns:p14="http://schemas.microsoft.com/office/powerpoint/2010/main" val="302101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66">
            <a:extLst>
              <a:ext uri="{FF2B5EF4-FFF2-40B4-BE49-F238E27FC236}">
                <a16:creationId xmlns:a16="http://schemas.microsoft.com/office/drawing/2014/main" id="{41371B2F-B3AB-4C70-BEBD-B8D4922409BA}"/>
              </a:ext>
            </a:extLst>
          </p:cNvPr>
          <p:cNvSpPr>
            <a:spLocks noChangeArrowheads="1"/>
          </p:cNvSpPr>
          <p:nvPr/>
        </p:nvSpPr>
        <p:spPr bwMode="auto">
          <a:xfrm>
            <a:off x="144694" y="142826"/>
            <a:ext cx="2447900"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ケーススタディ</a:t>
            </a:r>
            <a:endParaRPr lang="ja-JP" altLang="en-US" sz="2400" dirty="0">
              <a:latin typeface="Calibri" pitchFamily="34" charset="0"/>
            </a:endParaRPr>
          </a:p>
        </p:txBody>
      </p:sp>
      <p:sp>
        <p:nvSpPr>
          <p:cNvPr id="38" name="テキスト ボックス 37">
            <a:extLst>
              <a:ext uri="{FF2B5EF4-FFF2-40B4-BE49-F238E27FC236}">
                <a16:creationId xmlns:a16="http://schemas.microsoft.com/office/drawing/2014/main" id="{A3CD5435-F1B8-49E0-96E0-5508F92BA28D}"/>
              </a:ext>
            </a:extLst>
          </p:cNvPr>
          <p:cNvSpPr txBox="1"/>
          <p:nvPr/>
        </p:nvSpPr>
        <p:spPr>
          <a:xfrm>
            <a:off x="1595783" y="1271700"/>
            <a:ext cx="1569660" cy="369332"/>
          </a:xfrm>
          <a:prstGeom prst="rect">
            <a:avLst/>
          </a:prstGeom>
          <a:noFill/>
        </p:spPr>
        <p:txBody>
          <a:bodyPr wrap="square" rtlCol="0">
            <a:spAutoFit/>
          </a:bodyPr>
          <a:lstStyle/>
          <a:p>
            <a:r>
              <a:rPr kumimoji="1" lang="ja-JP" altLang="en-US" dirty="0"/>
              <a:t>イノベータ</a:t>
            </a:r>
          </a:p>
        </p:txBody>
      </p:sp>
      <p:sp>
        <p:nvSpPr>
          <p:cNvPr id="39" name="テキスト ボックス 38">
            <a:extLst>
              <a:ext uri="{FF2B5EF4-FFF2-40B4-BE49-F238E27FC236}">
                <a16:creationId xmlns:a16="http://schemas.microsoft.com/office/drawing/2014/main" id="{D5E24E4D-DB8B-4326-AA01-D7A9440E3E00}"/>
              </a:ext>
            </a:extLst>
          </p:cNvPr>
          <p:cNvSpPr txBox="1"/>
          <p:nvPr/>
        </p:nvSpPr>
        <p:spPr>
          <a:xfrm>
            <a:off x="3224898" y="1271700"/>
            <a:ext cx="2484299" cy="369332"/>
          </a:xfrm>
          <a:prstGeom prst="rect">
            <a:avLst/>
          </a:prstGeom>
          <a:noFill/>
        </p:spPr>
        <p:txBody>
          <a:bodyPr wrap="square" rtlCol="0">
            <a:spAutoFit/>
          </a:bodyPr>
          <a:lstStyle/>
          <a:p>
            <a:r>
              <a:rPr kumimoji="1" lang="ja-JP" altLang="en-US" dirty="0"/>
              <a:t>アーリーアダプター</a:t>
            </a:r>
          </a:p>
        </p:txBody>
      </p:sp>
      <p:sp>
        <p:nvSpPr>
          <p:cNvPr id="46" name="テキスト ボックス 45">
            <a:extLst>
              <a:ext uri="{FF2B5EF4-FFF2-40B4-BE49-F238E27FC236}">
                <a16:creationId xmlns:a16="http://schemas.microsoft.com/office/drawing/2014/main" id="{060F9A66-8A67-4652-A3C4-7571148D3E38}"/>
              </a:ext>
            </a:extLst>
          </p:cNvPr>
          <p:cNvSpPr txBox="1"/>
          <p:nvPr/>
        </p:nvSpPr>
        <p:spPr>
          <a:xfrm>
            <a:off x="10847532" y="1271700"/>
            <a:ext cx="1344468" cy="369332"/>
          </a:xfrm>
          <a:prstGeom prst="rect">
            <a:avLst/>
          </a:prstGeom>
          <a:noFill/>
        </p:spPr>
        <p:txBody>
          <a:bodyPr wrap="square" rtlCol="0">
            <a:spAutoFit/>
          </a:bodyPr>
          <a:lstStyle/>
          <a:p>
            <a:r>
              <a:rPr kumimoji="1" lang="ja-JP" altLang="en-US" dirty="0"/>
              <a:t>ラガード</a:t>
            </a:r>
          </a:p>
        </p:txBody>
      </p:sp>
      <p:sp>
        <p:nvSpPr>
          <p:cNvPr id="47" name="正方形/長方形 46">
            <a:extLst>
              <a:ext uri="{FF2B5EF4-FFF2-40B4-BE49-F238E27FC236}">
                <a16:creationId xmlns:a16="http://schemas.microsoft.com/office/drawing/2014/main" id="{7B941281-CC07-4529-87BB-15E170A64CA2}"/>
              </a:ext>
            </a:extLst>
          </p:cNvPr>
          <p:cNvSpPr/>
          <p:nvPr/>
        </p:nvSpPr>
        <p:spPr>
          <a:xfrm>
            <a:off x="5868851" y="1271700"/>
            <a:ext cx="2492990" cy="369332"/>
          </a:xfrm>
          <a:prstGeom prst="rect">
            <a:avLst/>
          </a:prstGeom>
        </p:spPr>
        <p:txBody>
          <a:bodyPr wrap="none">
            <a:spAutoFit/>
          </a:bodyPr>
          <a:lstStyle/>
          <a:p>
            <a:r>
              <a:rPr lang="ja-JP" altLang="en-US" dirty="0"/>
              <a:t>アーリーマジョリティ</a:t>
            </a:r>
          </a:p>
        </p:txBody>
      </p:sp>
      <p:sp>
        <p:nvSpPr>
          <p:cNvPr id="48" name="正方形/長方形 47">
            <a:extLst>
              <a:ext uri="{FF2B5EF4-FFF2-40B4-BE49-F238E27FC236}">
                <a16:creationId xmlns:a16="http://schemas.microsoft.com/office/drawing/2014/main" id="{81F16DBD-D857-4183-A563-FD62C5246BC2}"/>
              </a:ext>
            </a:extLst>
          </p:cNvPr>
          <p:cNvSpPr/>
          <p:nvPr/>
        </p:nvSpPr>
        <p:spPr>
          <a:xfrm>
            <a:off x="8585374" y="1271700"/>
            <a:ext cx="2262158" cy="369332"/>
          </a:xfrm>
          <a:prstGeom prst="rect">
            <a:avLst/>
          </a:prstGeom>
        </p:spPr>
        <p:txBody>
          <a:bodyPr wrap="none">
            <a:spAutoFit/>
          </a:bodyPr>
          <a:lstStyle/>
          <a:p>
            <a:r>
              <a:rPr lang="ja-JP" altLang="en-US" dirty="0"/>
              <a:t>レイトマジョリティ</a:t>
            </a:r>
          </a:p>
        </p:txBody>
      </p:sp>
    </p:spTree>
    <p:extLst>
      <p:ext uri="{BB962C8B-B14F-4D97-AF65-F5344CB8AC3E}">
        <p14:creationId xmlns:p14="http://schemas.microsoft.com/office/powerpoint/2010/main" val="3742464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4B1C1-256D-4237-9540-B8D64EA07D03}"/>
              </a:ext>
            </a:extLst>
          </p:cNvPr>
          <p:cNvSpPr>
            <a:spLocks noGrp="1"/>
          </p:cNvSpPr>
          <p:nvPr>
            <p:ph type="title"/>
          </p:nvPr>
        </p:nvSpPr>
        <p:spPr>
          <a:xfrm>
            <a:off x="838200" y="365125"/>
            <a:ext cx="10515600" cy="1325563"/>
          </a:xfrm>
        </p:spPr>
        <p:txBody>
          <a:bodyPr/>
          <a:lstStyle/>
          <a:p>
            <a:r>
              <a:rPr kumimoji="1" lang="ja-JP" altLang="en-US" dirty="0"/>
              <a:t>キャズム論</a:t>
            </a:r>
          </a:p>
        </p:txBody>
      </p:sp>
      <p:sp>
        <p:nvSpPr>
          <p:cNvPr id="8" name="正方形/長方形 7">
            <a:extLst>
              <a:ext uri="{FF2B5EF4-FFF2-40B4-BE49-F238E27FC236}">
                <a16:creationId xmlns:a16="http://schemas.microsoft.com/office/drawing/2014/main" id="{C1471FAF-0D11-4D9F-A0E8-2914A8A69A35}"/>
              </a:ext>
            </a:extLst>
          </p:cNvPr>
          <p:cNvSpPr/>
          <p:nvPr/>
        </p:nvSpPr>
        <p:spPr>
          <a:xfrm>
            <a:off x="1546992" y="5897808"/>
            <a:ext cx="1569660" cy="646331"/>
          </a:xfrm>
          <a:prstGeom prst="rect">
            <a:avLst/>
          </a:prstGeom>
        </p:spPr>
        <p:txBody>
          <a:bodyPr wrap="square">
            <a:spAutoFit/>
          </a:bodyPr>
          <a:lstStyle/>
          <a:p>
            <a:pPr algn="ctr"/>
            <a:r>
              <a:rPr lang="ja-JP" altLang="en-US" dirty="0"/>
              <a:t>イノベーター</a:t>
            </a:r>
            <a:br>
              <a:rPr lang="en-US" altLang="ja-JP" dirty="0"/>
            </a:br>
            <a:r>
              <a:rPr lang="en-US" altLang="ja-JP" dirty="0"/>
              <a:t>3</a:t>
            </a:r>
            <a:r>
              <a:rPr lang="ja-JP" altLang="en-US" dirty="0"/>
              <a:t>％</a:t>
            </a:r>
          </a:p>
        </p:txBody>
      </p:sp>
      <p:sp>
        <p:nvSpPr>
          <p:cNvPr id="9" name="正方形/長方形 8">
            <a:extLst>
              <a:ext uri="{FF2B5EF4-FFF2-40B4-BE49-F238E27FC236}">
                <a16:creationId xmlns:a16="http://schemas.microsoft.com/office/drawing/2014/main" id="{8AF1ACEE-D95D-4C04-85EC-A89B53F6F9C4}"/>
              </a:ext>
            </a:extLst>
          </p:cNvPr>
          <p:cNvSpPr/>
          <p:nvPr/>
        </p:nvSpPr>
        <p:spPr>
          <a:xfrm>
            <a:off x="3213168" y="5669487"/>
            <a:ext cx="2262158" cy="646331"/>
          </a:xfrm>
          <a:prstGeom prst="rect">
            <a:avLst/>
          </a:prstGeom>
        </p:spPr>
        <p:txBody>
          <a:bodyPr wrap="square">
            <a:spAutoFit/>
          </a:bodyPr>
          <a:lstStyle/>
          <a:p>
            <a:pPr algn="ctr"/>
            <a:r>
              <a:rPr lang="ja-JP" altLang="en-US" dirty="0"/>
              <a:t>アーリーアダプター</a:t>
            </a:r>
            <a:br>
              <a:rPr lang="en-US" altLang="ja-JP" dirty="0"/>
            </a:br>
            <a:r>
              <a:rPr lang="en-US" altLang="ja-JP" dirty="0"/>
              <a:t>13</a:t>
            </a:r>
            <a:r>
              <a:rPr lang="ja-JP" altLang="en-US" dirty="0"/>
              <a:t>％</a:t>
            </a:r>
          </a:p>
        </p:txBody>
      </p:sp>
      <p:sp>
        <p:nvSpPr>
          <p:cNvPr id="10" name="正方形/長方形 9">
            <a:extLst>
              <a:ext uri="{FF2B5EF4-FFF2-40B4-BE49-F238E27FC236}">
                <a16:creationId xmlns:a16="http://schemas.microsoft.com/office/drawing/2014/main" id="{F2FEAA83-F879-4F55-AA19-97C75C618713}"/>
              </a:ext>
            </a:extLst>
          </p:cNvPr>
          <p:cNvSpPr/>
          <p:nvPr/>
        </p:nvSpPr>
        <p:spPr>
          <a:xfrm>
            <a:off x="4720607" y="4552999"/>
            <a:ext cx="2492990" cy="646331"/>
          </a:xfrm>
          <a:prstGeom prst="rect">
            <a:avLst/>
          </a:prstGeom>
        </p:spPr>
        <p:txBody>
          <a:bodyPr wrap="square">
            <a:spAutoFit/>
          </a:bodyPr>
          <a:lstStyle/>
          <a:p>
            <a:pPr algn="ctr"/>
            <a:r>
              <a:rPr lang="ja-JP" altLang="en-US" dirty="0"/>
              <a:t>アーリーマジョリティ</a:t>
            </a:r>
            <a:br>
              <a:rPr lang="en-US" altLang="ja-JP" dirty="0"/>
            </a:br>
            <a:r>
              <a:rPr lang="en-US" altLang="ja-JP" dirty="0"/>
              <a:t>34</a:t>
            </a:r>
            <a:r>
              <a:rPr lang="ja-JP" altLang="en-US" dirty="0"/>
              <a:t>％</a:t>
            </a:r>
          </a:p>
        </p:txBody>
      </p:sp>
      <p:sp>
        <p:nvSpPr>
          <p:cNvPr id="11" name="正方形/長方形 10">
            <a:extLst>
              <a:ext uri="{FF2B5EF4-FFF2-40B4-BE49-F238E27FC236}">
                <a16:creationId xmlns:a16="http://schemas.microsoft.com/office/drawing/2014/main" id="{8EA2CDA6-1B04-420D-95EE-558C22C533AD}"/>
              </a:ext>
            </a:extLst>
          </p:cNvPr>
          <p:cNvSpPr/>
          <p:nvPr/>
        </p:nvSpPr>
        <p:spPr>
          <a:xfrm>
            <a:off x="6104502" y="3307601"/>
            <a:ext cx="2262158" cy="646331"/>
          </a:xfrm>
          <a:prstGeom prst="rect">
            <a:avLst/>
          </a:prstGeom>
        </p:spPr>
        <p:txBody>
          <a:bodyPr wrap="square">
            <a:spAutoFit/>
          </a:bodyPr>
          <a:lstStyle/>
          <a:p>
            <a:pPr algn="ctr"/>
            <a:r>
              <a:rPr lang="ja-JP" altLang="en-US" dirty="0"/>
              <a:t>レイトマジョリティ</a:t>
            </a:r>
            <a:br>
              <a:rPr lang="en-US" altLang="ja-JP" dirty="0"/>
            </a:br>
            <a:r>
              <a:rPr lang="en-US" altLang="ja-JP" dirty="0"/>
              <a:t>34</a:t>
            </a:r>
            <a:r>
              <a:rPr lang="ja-JP" altLang="en-US" dirty="0"/>
              <a:t>％</a:t>
            </a:r>
          </a:p>
        </p:txBody>
      </p:sp>
      <p:sp>
        <p:nvSpPr>
          <p:cNvPr id="12" name="正方形/長方形 11">
            <a:extLst>
              <a:ext uri="{FF2B5EF4-FFF2-40B4-BE49-F238E27FC236}">
                <a16:creationId xmlns:a16="http://schemas.microsoft.com/office/drawing/2014/main" id="{60C6B6BE-2B1D-4DCE-9541-828169B56AA3}"/>
              </a:ext>
            </a:extLst>
          </p:cNvPr>
          <p:cNvSpPr/>
          <p:nvPr/>
        </p:nvSpPr>
        <p:spPr>
          <a:xfrm>
            <a:off x="8131420" y="2428937"/>
            <a:ext cx="1107996" cy="646331"/>
          </a:xfrm>
          <a:prstGeom prst="rect">
            <a:avLst/>
          </a:prstGeom>
        </p:spPr>
        <p:txBody>
          <a:bodyPr wrap="square">
            <a:spAutoFit/>
          </a:bodyPr>
          <a:lstStyle/>
          <a:p>
            <a:pPr algn="ctr"/>
            <a:r>
              <a:rPr lang="ja-JP" altLang="en-US" dirty="0"/>
              <a:t>ラガード</a:t>
            </a:r>
            <a:endParaRPr lang="en-US" altLang="ja-JP" dirty="0"/>
          </a:p>
          <a:p>
            <a:pPr algn="ctr"/>
            <a:r>
              <a:rPr lang="en-US" altLang="ja-JP" dirty="0"/>
              <a:t>16</a:t>
            </a:r>
            <a:r>
              <a:rPr lang="ja-JP" altLang="en-US" dirty="0"/>
              <a:t>％</a:t>
            </a:r>
          </a:p>
        </p:txBody>
      </p:sp>
      <p:sp>
        <p:nvSpPr>
          <p:cNvPr id="18" name="フリーフォーム: 図形 17">
            <a:extLst>
              <a:ext uri="{FF2B5EF4-FFF2-40B4-BE49-F238E27FC236}">
                <a16:creationId xmlns:a16="http://schemas.microsoft.com/office/drawing/2014/main" id="{A633A7A4-4217-4199-951C-460EBEF15736}"/>
              </a:ext>
            </a:extLst>
          </p:cNvPr>
          <p:cNvSpPr/>
          <p:nvPr/>
        </p:nvSpPr>
        <p:spPr>
          <a:xfrm>
            <a:off x="1145471" y="2312903"/>
            <a:ext cx="8523318" cy="4178330"/>
          </a:xfrm>
          <a:custGeom>
            <a:avLst/>
            <a:gdLst>
              <a:gd name="connsiteX0" fmla="*/ 0 w 9154049"/>
              <a:gd name="connsiteY0" fmla="*/ 3153112 h 3153112"/>
              <a:gd name="connsiteX1" fmla="*/ 1366576 w 9154049"/>
              <a:gd name="connsiteY1" fmla="*/ 3112918 h 3153112"/>
              <a:gd name="connsiteX2" fmla="*/ 2632668 w 9154049"/>
              <a:gd name="connsiteY2" fmla="*/ 2942096 h 3153112"/>
              <a:gd name="connsiteX3" fmla="*/ 3908809 w 9154049"/>
              <a:gd name="connsiteY3" fmla="*/ 2268857 h 3153112"/>
              <a:gd name="connsiteX4" fmla="*/ 5074418 w 9154049"/>
              <a:gd name="connsiteY4" fmla="*/ 1053006 h 3153112"/>
              <a:gd name="connsiteX5" fmla="*/ 5898383 w 9154049"/>
              <a:gd name="connsiteY5" fmla="*/ 520444 h 3153112"/>
              <a:gd name="connsiteX6" fmla="*/ 6923315 w 9154049"/>
              <a:gd name="connsiteY6" fmla="*/ 208945 h 3153112"/>
              <a:gd name="connsiteX7" fmla="*/ 8269794 w 9154049"/>
              <a:gd name="connsiteY7" fmla="*/ 18026 h 3153112"/>
              <a:gd name="connsiteX8" fmla="*/ 9154049 w 9154049"/>
              <a:gd name="connsiteY8" fmla="*/ 7978 h 3153112"/>
              <a:gd name="connsiteX9" fmla="*/ 9154049 w 9154049"/>
              <a:gd name="connsiteY9" fmla="*/ 7978 h 31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54049" h="3153112">
                <a:moveTo>
                  <a:pt x="0" y="3153112"/>
                </a:moveTo>
                <a:cubicBezTo>
                  <a:pt x="463899" y="3150599"/>
                  <a:pt x="927798" y="3148087"/>
                  <a:pt x="1366576" y="3112918"/>
                </a:cubicBezTo>
                <a:cubicBezTo>
                  <a:pt x="1805354" y="3077749"/>
                  <a:pt x="2208963" y="3082773"/>
                  <a:pt x="2632668" y="2942096"/>
                </a:cubicBezTo>
                <a:cubicBezTo>
                  <a:pt x="3056373" y="2801419"/>
                  <a:pt x="3501851" y="2583705"/>
                  <a:pt x="3908809" y="2268857"/>
                </a:cubicBezTo>
                <a:cubicBezTo>
                  <a:pt x="4315767" y="1954009"/>
                  <a:pt x="4742822" y="1344408"/>
                  <a:pt x="5074418" y="1053006"/>
                </a:cubicBezTo>
                <a:cubicBezTo>
                  <a:pt x="5406014" y="761604"/>
                  <a:pt x="5590233" y="661121"/>
                  <a:pt x="5898383" y="520444"/>
                </a:cubicBezTo>
                <a:cubicBezTo>
                  <a:pt x="6206533" y="379767"/>
                  <a:pt x="6528080" y="292681"/>
                  <a:pt x="6923315" y="208945"/>
                </a:cubicBezTo>
                <a:cubicBezTo>
                  <a:pt x="7318550" y="125209"/>
                  <a:pt x="7898005" y="51520"/>
                  <a:pt x="8269794" y="18026"/>
                </a:cubicBezTo>
                <a:cubicBezTo>
                  <a:pt x="8641583" y="-15469"/>
                  <a:pt x="9154049" y="7978"/>
                  <a:pt x="9154049" y="7978"/>
                </a:cubicBezTo>
                <a:lnTo>
                  <a:pt x="9154049" y="7978"/>
                </a:lnTo>
              </a:path>
            </a:pathLst>
          </a:custGeom>
          <a:noFill/>
          <a:ln w="34925">
            <a:solidFill>
              <a:srgbClr val="1E0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EAA33D7-C36E-4FB2-B4FC-269A10A326FE}"/>
              </a:ext>
            </a:extLst>
          </p:cNvPr>
          <p:cNvCxnSpPr>
            <a:cxnSpLocks/>
          </p:cNvCxnSpPr>
          <p:nvPr/>
        </p:nvCxnSpPr>
        <p:spPr>
          <a:xfrm flipH="1">
            <a:off x="1145472" y="6511329"/>
            <a:ext cx="92902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CE3A9531-E667-476D-B10A-C753193BFA38}"/>
              </a:ext>
            </a:extLst>
          </p:cNvPr>
          <p:cNvCxnSpPr>
            <a:cxnSpLocks/>
          </p:cNvCxnSpPr>
          <p:nvPr/>
        </p:nvCxnSpPr>
        <p:spPr>
          <a:xfrm flipV="1">
            <a:off x="1145471" y="1901371"/>
            <a:ext cx="0" cy="4630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236789CB-0441-481C-96B5-C7431D59F5D3}"/>
              </a:ext>
            </a:extLst>
          </p:cNvPr>
          <p:cNvSpPr/>
          <p:nvPr/>
        </p:nvSpPr>
        <p:spPr>
          <a:xfrm>
            <a:off x="1442561" y="6175590"/>
            <a:ext cx="1892375" cy="36933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DCF0FE33-8E77-489A-9EF8-BC23A5DFA581}"/>
              </a:ext>
            </a:extLst>
          </p:cNvPr>
          <p:cNvSpPr/>
          <p:nvPr/>
        </p:nvSpPr>
        <p:spPr>
          <a:xfrm>
            <a:off x="7518409" y="2262532"/>
            <a:ext cx="2076650" cy="81273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6A206880-F551-45D7-9E78-32C9F8AB797F}"/>
              </a:ext>
            </a:extLst>
          </p:cNvPr>
          <p:cNvSpPr/>
          <p:nvPr/>
        </p:nvSpPr>
        <p:spPr>
          <a:xfrm>
            <a:off x="4561965" y="3963023"/>
            <a:ext cx="2651632" cy="141248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94F47DDB-9C9D-4681-8E37-074DEF184191}"/>
              </a:ext>
            </a:extLst>
          </p:cNvPr>
          <p:cNvSpPr/>
          <p:nvPr/>
        </p:nvSpPr>
        <p:spPr>
          <a:xfrm>
            <a:off x="3209944" y="5375503"/>
            <a:ext cx="1892375" cy="957301"/>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2E4FFB6B-48FB-49FC-B8A1-AB6D4075A97D}"/>
              </a:ext>
            </a:extLst>
          </p:cNvPr>
          <p:cNvSpPr/>
          <p:nvPr/>
        </p:nvSpPr>
        <p:spPr>
          <a:xfrm>
            <a:off x="5779795" y="2932477"/>
            <a:ext cx="2651632" cy="141248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9A3585DA-6BE1-4FC0-9EC6-B272235B09CD}"/>
              </a:ext>
            </a:extLst>
          </p:cNvPr>
          <p:cNvSpPr/>
          <p:nvPr/>
        </p:nvSpPr>
        <p:spPr>
          <a:xfrm>
            <a:off x="1442258" y="1539398"/>
            <a:ext cx="8383909" cy="954107"/>
          </a:xfrm>
          <a:prstGeom prst="rect">
            <a:avLst/>
          </a:prstGeom>
        </p:spPr>
        <p:txBody>
          <a:bodyPr wrap="square">
            <a:spAutoFit/>
          </a:bodyPr>
          <a:lstStyle/>
          <a:p>
            <a:r>
              <a:rPr lang="ja-JP" altLang="en-US" sz="2800" dirty="0"/>
              <a:t>アーリーアダプター止まりとなってしまい</a:t>
            </a:r>
            <a:br>
              <a:rPr lang="en-US" altLang="ja-JP" sz="2800" dirty="0"/>
            </a:br>
            <a:r>
              <a:rPr lang="ja-JP" altLang="en-US" sz="2800" dirty="0"/>
              <a:t>順調に普及していかない例が少なくない。</a:t>
            </a:r>
          </a:p>
        </p:txBody>
      </p:sp>
      <p:sp>
        <p:nvSpPr>
          <p:cNvPr id="37" name="正方形/長方形 46">
            <a:extLst>
              <a:ext uri="{FF2B5EF4-FFF2-40B4-BE49-F238E27FC236}">
                <a16:creationId xmlns:a16="http://schemas.microsoft.com/office/drawing/2014/main" id="{DF157421-8A1A-413A-9A0F-172AF5906215}"/>
              </a:ext>
            </a:extLst>
          </p:cNvPr>
          <p:cNvSpPr>
            <a:spLocks noChangeArrowheads="1"/>
          </p:cNvSpPr>
          <p:nvPr/>
        </p:nvSpPr>
        <p:spPr bwMode="auto">
          <a:xfrm>
            <a:off x="1181734" y="2777359"/>
            <a:ext cx="730516" cy="307777"/>
          </a:xfrm>
          <a:prstGeom prst="rect">
            <a:avLst/>
          </a:prstGeom>
          <a:noFill/>
          <a:ln w="9525">
            <a:noFill/>
            <a:miter lim="800000"/>
            <a:headEnd/>
            <a:tailEnd/>
          </a:ln>
        </p:spPr>
        <p:txBody>
          <a:bodyPr>
            <a:spAutoFit/>
          </a:bodyPr>
          <a:lstStyle/>
          <a:p>
            <a:r>
              <a:rPr lang="ja-JP" altLang="en-US" sz="1400" dirty="0">
                <a:latin typeface="Calibri" pitchFamily="34" charset="0"/>
              </a:rPr>
              <a:t>普及率</a:t>
            </a:r>
            <a:endParaRPr lang="en-US" altLang="ja-JP" sz="1400" dirty="0">
              <a:latin typeface="Calibri" pitchFamily="34" charset="0"/>
            </a:endParaRPr>
          </a:p>
        </p:txBody>
      </p:sp>
      <p:sp>
        <p:nvSpPr>
          <p:cNvPr id="38" name="正方形/長方形 48">
            <a:extLst>
              <a:ext uri="{FF2B5EF4-FFF2-40B4-BE49-F238E27FC236}">
                <a16:creationId xmlns:a16="http://schemas.microsoft.com/office/drawing/2014/main" id="{50555197-60F1-4C02-9F80-B56182E21DB4}"/>
              </a:ext>
            </a:extLst>
          </p:cNvPr>
          <p:cNvSpPr>
            <a:spLocks noChangeArrowheads="1"/>
          </p:cNvSpPr>
          <p:nvPr/>
        </p:nvSpPr>
        <p:spPr bwMode="auto">
          <a:xfrm>
            <a:off x="9904992" y="6198988"/>
            <a:ext cx="654745" cy="307777"/>
          </a:xfrm>
          <a:prstGeom prst="rect">
            <a:avLst/>
          </a:prstGeom>
          <a:noFill/>
          <a:ln w="9525">
            <a:noFill/>
            <a:miter lim="800000"/>
            <a:headEnd/>
            <a:tailEnd/>
          </a:ln>
        </p:spPr>
        <p:txBody>
          <a:bodyPr wrap="square">
            <a:spAutoFit/>
          </a:bodyPr>
          <a:lstStyle/>
          <a:p>
            <a:pPr algn="r">
              <a:defRPr/>
            </a:pPr>
            <a:r>
              <a:rPr lang="ja-JP" altLang="en-US" sz="1400" dirty="0">
                <a:solidFill>
                  <a:srgbClr val="000000"/>
                </a:solidFill>
                <a:latin typeface="+mn-ea"/>
                <a:ea typeface="+mn-ea"/>
              </a:rPr>
              <a:t>時間</a:t>
            </a:r>
            <a:endParaRPr lang="ja-JP" altLang="en-US" sz="1400" dirty="0">
              <a:latin typeface="+mn-ea"/>
              <a:ea typeface="+mn-ea"/>
            </a:endParaRPr>
          </a:p>
        </p:txBody>
      </p:sp>
      <p:sp>
        <p:nvSpPr>
          <p:cNvPr id="3" name="矢印: 下 2">
            <a:extLst>
              <a:ext uri="{FF2B5EF4-FFF2-40B4-BE49-F238E27FC236}">
                <a16:creationId xmlns:a16="http://schemas.microsoft.com/office/drawing/2014/main" id="{7573AD7B-88FE-4CC8-8BDA-4CFB10B18A22}"/>
              </a:ext>
            </a:extLst>
          </p:cNvPr>
          <p:cNvSpPr/>
          <p:nvPr/>
        </p:nvSpPr>
        <p:spPr>
          <a:xfrm rot="18794470">
            <a:off x="3532009" y="4435205"/>
            <a:ext cx="665424" cy="803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9422E25-9268-4630-B0FA-5C0E625F30DD}"/>
              </a:ext>
            </a:extLst>
          </p:cNvPr>
          <p:cNvSpPr/>
          <p:nvPr/>
        </p:nvSpPr>
        <p:spPr>
          <a:xfrm>
            <a:off x="2296873" y="4021244"/>
            <a:ext cx="1826141" cy="584775"/>
          </a:xfrm>
          <a:prstGeom prst="rect">
            <a:avLst/>
          </a:prstGeom>
        </p:spPr>
        <p:txBody>
          <a:bodyPr wrap="none">
            <a:spAutoFit/>
          </a:bodyPr>
          <a:lstStyle/>
          <a:p>
            <a:r>
              <a:rPr lang="ja-JP" altLang="en-US" sz="3200" b="1" dirty="0"/>
              <a:t>キャズム</a:t>
            </a:r>
          </a:p>
        </p:txBody>
      </p:sp>
      <p:sp>
        <p:nvSpPr>
          <p:cNvPr id="5" name="爆発: 14 pt 4">
            <a:extLst>
              <a:ext uri="{FF2B5EF4-FFF2-40B4-BE49-F238E27FC236}">
                <a16:creationId xmlns:a16="http://schemas.microsoft.com/office/drawing/2014/main" id="{4066EAE7-0EC5-4E0A-91DE-3987381F1655}"/>
              </a:ext>
            </a:extLst>
          </p:cNvPr>
          <p:cNvSpPr/>
          <p:nvPr/>
        </p:nvSpPr>
        <p:spPr>
          <a:xfrm rot="2392298">
            <a:off x="4116444" y="4954066"/>
            <a:ext cx="1251947" cy="787700"/>
          </a:xfrm>
          <a:prstGeom prst="irregularSeal2">
            <a:avLst/>
          </a:prstGeom>
          <a:solidFill>
            <a:srgbClr val="FFFF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25668B7-531C-44FB-AE95-7F911A5B1C10}"/>
              </a:ext>
            </a:extLst>
          </p:cNvPr>
          <p:cNvSpPr/>
          <p:nvPr/>
        </p:nvSpPr>
        <p:spPr>
          <a:xfrm>
            <a:off x="5975035" y="5599216"/>
            <a:ext cx="6417141" cy="646331"/>
          </a:xfrm>
          <a:prstGeom prst="rect">
            <a:avLst/>
          </a:prstGeom>
        </p:spPr>
        <p:txBody>
          <a:bodyPr wrap="none">
            <a:spAutoFit/>
          </a:bodyPr>
          <a:lstStyle/>
          <a:p>
            <a:r>
              <a:rPr lang="ja-JP" altLang="en-US" dirty="0"/>
              <a:t>アーリーマジョリティの需要喚起の取り組みを</a:t>
            </a:r>
            <a:endParaRPr lang="en-US" altLang="ja-JP" dirty="0"/>
          </a:p>
          <a:p>
            <a:r>
              <a:rPr lang="ja-JP" altLang="en-US" dirty="0"/>
              <a:t>アーリーアダプターの段階で先行して取り組む必要がある。</a:t>
            </a:r>
            <a:endParaRPr lang="en-US" altLang="ja-JP" dirty="0"/>
          </a:p>
        </p:txBody>
      </p:sp>
    </p:spTree>
    <p:extLst>
      <p:ext uri="{BB962C8B-B14F-4D97-AF65-F5344CB8AC3E}">
        <p14:creationId xmlns:p14="http://schemas.microsoft.com/office/powerpoint/2010/main" val="317469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B89518-4CDC-4D54-8B0E-DAA3AF896795}"/>
              </a:ext>
            </a:extLst>
          </p:cNvPr>
          <p:cNvSpPr>
            <a:spLocks noGrp="1"/>
          </p:cNvSpPr>
          <p:nvPr>
            <p:ph type="title"/>
          </p:nvPr>
        </p:nvSpPr>
        <p:spPr/>
        <p:txBody>
          <a:bodyPr/>
          <a:lstStyle/>
          <a:p>
            <a:r>
              <a:rPr kumimoji="1" lang="ja-JP" altLang="en-US" dirty="0"/>
              <a:t>マーケティングの</a:t>
            </a:r>
            <a:r>
              <a:rPr kumimoji="1" lang="en-US" altLang="ja-JP" dirty="0"/>
              <a:t>4</a:t>
            </a:r>
            <a:r>
              <a:rPr lang="ja-JP" altLang="en-US" dirty="0"/>
              <a:t>Ｐ</a:t>
            </a:r>
            <a:endParaRPr kumimoji="1" lang="ja-JP" altLang="en-US" dirty="0"/>
          </a:p>
        </p:txBody>
      </p:sp>
      <p:sp>
        <p:nvSpPr>
          <p:cNvPr id="4" name="正方形/長方形 3">
            <a:extLst>
              <a:ext uri="{FF2B5EF4-FFF2-40B4-BE49-F238E27FC236}">
                <a16:creationId xmlns:a16="http://schemas.microsoft.com/office/drawing/2014/main" id="{CBCD71D8-0ED6-4573-896F-F3A49DEC2FA5}"/>
              </a:ext>
            </a:extLst>
          </p:cNvPr>
          <p:cNvSpPr/>
          <p:nvPr/>
        </p:nvSpPr>
        <p:spPr>
          <a:xfrm>
            <a:off x="2491295" y="3077683"/>
            <a:ext cx="2646878" cy="461665"/>
          </a:xfrm>
          <a:prstGeom prst="rect">
            <a:avLst/>
          </a:prstGeom>
        </p:spPr>
        <p:txBody>
          <a:bodyPr wrap="none">
            <a:spAutoFit/>
          </a:bodyPr>
          <a:lstStyle/>
          <a:p>
            <a:r>
              <a:rPr lang="ja-JP" altLang="en-US" sz="2400" b="1" dirty="0">
                <a:solidFill>
                  <a:srgbClr val="2D0CF4"/>
                </a:solidFill>
              </a:rPr>
              <a:t>Ｐｒｏｄｕｃｔｓ</a:t>
            </a:r>
          </a:p>
        </p:txBody>
      </p:sp>
      <p:sp>
        <p:nvSpPr>
          <p:cNvPr id="5" name="正方形/長方形 4">
            <a:extLst>
              <a:ext uri="{FF2B5EF4-FFF2-40B4-BE49-F238E27FC236}">
                <a16:creationId xmlns:a16="http://schemas.microsoft.com/office/drawing/2014/main" id="{8865CCBD-7309-4018-BBC5-B7486E428D4A}"/>
              </a:ext>
            </a:extLst>
          </p:cNvPr>
          <p:cNvSpPr/>
          <p:nvPr/>
        </p:nvSpPr>
        <p:spPr>
          <a:xfrm>
            <a:off x="7587486" y="5136678"/>
            <a:ext cx="1723549" cy="461665"/>
          </a:xfrm>
          <a:prstGeom prst="rect">
            <a:avLst/>
          </a:prstGeom>
        </p:spPr>
        <p:txBody>
          <a:bodyPr wrap="none">
            <a:spAutoFit/>
          </a:bodyPr>
          <a:lstStyle/>
          <a:p>
            <a:r>
              <a:rPr lang="ja-JP" altLang="en-US" sz="2400" b="1" dirty="0">
                <a:solidFill>
                  <a:srgbClr val="2D0CF4"/>
                </a:solidFill>
              </a:rPr>
              <a:t>Ｐｌａｃｅ</a:t>
            </a:r>
          </a:p>
        </p:txBody>
      </p:sp>
      <p:sp>
        <p:nvSpPr>
          <p:cNvPr id="6" name="正方形/長方形 5">
            <a:extLst>
              <a:ext uri="{FF2B5EF4-FFF2-40B4-BE49-F238E27FC236}">
                <a16:creationId xmlns:a16="http://schemas.microsoft.com/office/drawing/2014/main" id="{254AC96C-F59D-4BD1-AE86-EE2980CB1FD9}"/>
              </a:ext>
            </a:extLst>
          </p:cNvPr>
          <p:cNvSpPr/>
          <p:nvPr/>
        </p:nvSpPr>
        <p:spPr>
          <a:xfrm>
            <a:off x="7283730" y="3145330"/>
            <a:ext cx="2954655" cy="461665"/>
          </a:xfrm>
          <a:prstGeom prst="rect">
            <a:avLst/>
          </a:prstGeom>
        </p:spPr>
        <p:txBody>
          <a:bodyPr wrap="none">
            <a:spAutoFit/>
          </a:bodyPr>
          <a:lstStyle/>
          <a:p>
            <a:r>
              <a:rPr lang="ja-JP" altLang="en-US" sz="2400" b="1" dirty="0">
                <a:solidFill>
                  <a:srgbClr val="2D0CF4"/>
                </a:solidFill>
              </a:rPr>
              <a:t>Ｐｒｏｍｏｔｉｏｎ</a:t>
            </a:r>
          </a:p>
        </p:txBody>
      </p:sp>
      <p:sp>
        <p:nvSpPr>
          <p:cNvPr id="7" name="正方形/長方形 6">
            <a:extLst>
              <a:ext uri="{FF2B5EF4-FFF2-40B4-BE49-F238E27FC236}">
                <a16:creationId xmlns:a16="http://schemas.microsoft.com/office/drawing/2014/main" id="{FC1DDA9C-4863-47CB-9019-C565790F4E32}"/>
              </a:ext>
            </a:extLst>
          </p:cNvPr>
          <p:cNvSpPr/>
          <p:nvPr/>
        </p:nvSpPr>
        <p:spPr>
          <a:xfrm>
            <a:off x="2844564" y="5118485"/>
            <a:ext cx="2031325" cy="461665"/>
          </a:xfrm>
          <a:prstGeom prst="rect">
            <a:avLst/>
          </a:prstGeom>
        </p:spPr>
        <p:txBody>
          <a:bodyPr wrap="none">
            <a:spAutoFit/>
          </a:bodyPr>
          <a:lstStyle/>
          <a:p>
            <a:r>
              <a:rPr lang="ja-JP" altLang="en-US" sz="2400" b="1" dirty="0">
                <a:solidFill>
                  <a:srgbClr val="2D0CF4"/>
                </a:solidFill>
              </a:rPr>
              <a:t>Ｐｒｉｃｅ　</a:t>
            </a:r>
          </a:p>
        </p:txBody>
      </p:sp>
      <p:sp>
        <p:nvSpPr>
          <p:cNvPr id="8" name="正方形/長方形 7">
            <a:extLst>
              <a:ext uri="{FF2B5EF4-FFF2-40B4-BE49-F238E27FC236}">
                <a16:creationId xmlns:a16="http://schemas.microsoft.com/office/drawing/2014/main" id="{579A4DDB-6A1E-48D3-B148-3BA9A0730E6F}"/>
              </a:ext>
            </a:extLst>
          </p:cNvPr>
          <p:cNvSpPr/>
          <p:nvPr/>
        </p:nvSpPr>
        <p:spPr>
          <a:xfrm>
            <a:off x="4977719" y="3997465"/>
            <a:ext cx="2492990" cy="646331"/>
          </a:xfrm>
          <a:prstGeom prst="rect">
            <a:avLst/>
          </a:prstGeom>
        </p:spPr>
        <p:txBody>
          <a:bodyPr wrap="none">
            <a:spAutoFit/>
          </a:bodyPr>
          <a:lstStyle/>
          <a:p>
            <a:r>
              <a:rPr lang="ja-JP" altLang="en-US" dirty="0">
                <a:solidFill>
                  <a:schemeClr val="accent4">
                    <a:lumMod val="75000"/>
                  </a:schemeClr>
                </a:solidFill>
              </a:rPr>
              <a:t>すべてバランス良く</a:t>
            </a:r>
            <a:endParaRPr lang="en-US" altLang="ja-JP" dirty="0">
              <a:solidFill>
                <a:schemeClr val="accent4">
                  <a:lumMod val="75000"/>
                </a:schemeClr>
              </a:solidFill>
            </a:endParaRPr>
          </a:p>
          <a:p>
            <a:r>
              <a:rPr lang="ja-JP" altLang="en-US" dirty="0">
                <a:solidFill>
                  <a:schemeClr val="accent4">
                    <a:lumMod val="75000"/>
                  </a:schemeClr>
                </a:solidFill>
              </a:rPr>
              <a:t>整わないと成功しない</a:t>
            </a:r>
          </a:p>
        </p:txBody>
      </p:sp>
      <p:sp>
        <p:nvSpPr>
          <p:cNvPr id="10" name="正方形/長方形 9">
            <a:extLst>
              <a:ext uri="{FF2B5EF4-FFF2-40B4-BE49-F238E27FC236}">
                <a16:creationId xmlns:a16="http://schemas.microsoft.com/office/drawing/2014/main" id="{CB641596-9D22-493A-9B02-AC1A3B3243C2}"/>
              </a:ext>
            </a:extLst>
          </p:cNvPr>
          <p:cNvSpPr/>
          <p:nvPr/>
        </p:nvSpPr>
        <p:spPr>
          <a:xfrm>
            <a:off x="8808856" y="5809597"/>
            <a:ext cx="1429529" cy="369332"/>
          </a:xfrm>
          <a:prstGeom prst="rect">
            <a:avLst/>
          </a:prstGeom>
        </p:spPr>
        <p:txBody>
          <a:bodyPr wrap="square">
            <a:spAutoFit/>
          </a:bodyPr>
          <a:lstStyle/>
          <a:p>
            <a:r>
              <a:rPr lang="ja-JP" altLang="en-US" dirty="0"/>
              <a:t>営業企画　　</a:t>
            </a:r>
          </a:p>
        </p:txBody>
      </p:sp>
      <p:sp>
        <p:nvSpPr>
          <p:cNvPr id="11" name="正方形/長方形 10">
            <a:extLst>
              <a:ext uri="{FF2B5EF4-FFF2-40B4-BE49-F238E27FC236}">
                <a16:creationId xmlns:a16="http://schemas.microsoft.com/office/drawing/2014/main" id="{B55FF7EC-99B5-4EE1-89A8-F27B0B22DDCE}"/>
              </a:ext>
            </a:extLst>
          </p:cNvPr>
          <p:cNvSpPr/>
          <p:nvPr/>
        </p:nvSpPr>
        <p:spPr>
          <a:xfrm>
            <a:off x="7543744" y="2610308"/>
            <a:ext cx="1338828" cy="369332"/>
          </a:xfrm>
          <a:prstGeom prst="rect">
            <a:avLst/>
          </a:prstGeom>
        </p:spPr>
        <p:txBody>
          <a:bodyPr wrap="none">
            <a:spAutoFit/>
          </a:bodyPr>
          <a:lstStyle/>
          <a:p>
            <a:r>
              <a:rPr lang="ja-JP" altLang="en-US" dirty="0"/>
              <a:t>広報　宣伝</a:t>
            </a:r>
          </a:p>
        </p:txBody>
      </p:sp>
      <p:sp>
        <p:nvSpPr>
          <p:cNvPr id="12" name="正方形/長方形 11">
            <a:extLst>
              <a:ext uri="{FF2B5EF4-FFF2-40B4-BE49-F238E27FC236}">
                <a16:creationId xmlns:a16="http://schemas.microsoft.com/office/drawing/2014/main" id="{E77625A2-5A8A-4E52-AFB9-B2D638FA701F}"/>
              </a:ext>
            </a:extLst>
          </p:cNvPr>
          <p:cNvSpPr/>
          <p:nvPr/>
        </p:nvSpPr>
        <p:spPr>
          <a:xfrm>
            <a:off x="1951943" y="3240442"/>
            <a:ext cx="646331" cy="369332"/>
          </a:xfrm>
          <a:prstGeom prst="rect">
            <a:avLst/>
          </a:prstGeom>
        </p:spPr>
        <p:txBody>
          <a:bodyPr wrap="none">
            <a:spAutoFit/>
          </a:bodyPr>
          <a:lstStyle/>
          <a:p>
            <a:r>
              <a:rPr lang="ja-JP" altLang="en-US" dirty="0"/>
              <a:t>開発</a:t>
            </a:r>
          </a:p>
        </p:txBody>
      </p:sp>
      <p:sp>
        <p:nvSpPr>
          <p:cNvPr id="13" name="正方形/長方形 12">
            <a:extLst>
              <a:ext uri="{FF2B5EF4-FFF2-40B4-BE49-F238E27FC236}">
                <a16:creationId xmlns:a16="http://schemas.microsoft.com/office/drawing/2014/main" id="{A88A4CD8-6FA9-456A-82B0-2B2D049AC030}"/>
              </a:ext>
            </a:extLst>
          </p:cNvPr>
          <p:cNvSpPr/>
          <p:nvPr/>
        </p:nvSpPr>
        <p:spPr>
          <a:xfrm>
            <a:off x="4005189" y="5933638"/>
            <a:ext cx="646331" cy="369332"/>
          </a:xfrm>
          <a:prstGeom prst="rect">
            <a:avLst/>
          </a:prstGeom>
        </p:spPr>
        <p:txBody>
          <a:bodyPr wrap="none">
            <a:spAutoFit/>
          </a:bodyPr>
          <a:lstStyle/>
          <a:p>
            <a:r>
              <a:rPr lang="ja-JP" altLang="en-US" dirty="0"/>
              <a:t>営業</a:t>
            </a:r>
          </a:p>
        </p:txBody>
      </p:sp>
      <p:sp>
        <p:nvSpPr>
          <p:cNvPr id="14" name="正方形/長方形 13">
            <a:extLst>
              <a:ext uri="{FF2B5EF4-FFF2-40B4-BE49-F238E27FC236}">
                <a16:creationId xmlns:a16="http://schemas.microsoft.com/office/drawing/2014/main" id="{3AF31F74-DDB0-425E-A7C3-E33E4C45863D}"/>
              </a:ext>
            </a:extLst>
          </p:cNvPr>
          <p:cNvSpPr/>
          <p:nvPr/>
        </p:nvSpPr>
        <p:spPr>
          <a:xfrm>
            <a:off x="8164954" y="5631479"/>
            <a:ext cx="877163" cy="369332"/>
          </a:xfrm>
          <a:prstGeom prst="rect">
            <a:avLst/>
          </a:prstGeom>
        </p:spPr>
        <p:txBody>
          <a:bodyPr wrap="none">
            <a:spAutoFit/>
          </a:bodyPr>
          <a:lstStyle/>
          <a:p>
            <a:r>
              <a:rPr lang="ja-JP" altLang="en-US" dirty="0"/>
              <a:t>営業　</a:t>
            </a:r>
          </a:p>
        </p:txBody>
      </p:sp>
      <p:sp>
        <p:nvSpPr>
          <p:cNvPr id="15" name="正方形/長方形 14">
            <a:extLst>
              <a:ext uri="{FF2B5EF4-FFF2-40B4-BE49-F238E27FC236}">
                <a16:creationId xmlns:a16="http://schemas.microsoft.com/office/drawing/2014/main" id="{6064E2C8-5D73-4E92-BD55-C9BEDAB8D772}"/>
              </a:ext>
            </a:extLst>
          </p:cNvPr>
          <p:cNvSpPr/>
          <p:nvPr/>
        </p:nvSpPr>
        <p:spPr>
          <a:xfrm>
            <a:off x="1834430" y="5221131"/>
            <a:ext cx="646331" cy="369332"/>
          </a:xfrm>
          <a:prstGeom prst="rect">
            <a:avLst/>
          </a:prstGeom>
        </p:spPr>
        <p:txBody>
          <a:bodyPr wrap="none">
            <a:spAutoFit/>
          </a:bodyPr>
          <a:lstStyle/>
          <a:p>
            <a:r>
              <a:rPr lang="ja-JP" altLang="en-US" dirty="0"/>
              <a:t>開発</a:t>
            </a:r>
          </a:p>
        </p:txBody>
      </p:sp>
      <p:sp>
        <p:nvSpPr>
          <p:cNvPr id="16" name="正方形/長方形 15">
            <a:extLst>
              <a:ext uri="{FF2B5EF4-FFF2-40B4-BE49-F238E27FC236}">
                <a16:creationId xmlns:a16="http://schemas.microsoft.com/office/drawing/2014/main" id="{212CEF71-3C2B-4BA0-8533-4D8A54838A98}"/>
              </a:ext>
            </a:extLst>
          </p:cNvPr>
          <p:cNvSpPr/>
          <p:nvPr/>
        </p:nvSpPr>
        <p:spPr>
          <a:xfrm>
            <a:off x="1647791" y="2610308"/>
            <a:ext cx="1338828" cy="369332"/>
          </a:xfrm>
          <a:prstGeom prst="rect">
            <a:avLst/>
          </a:prstGeom>
        </p:spPr>
        <p:txBody>
          <a:bodyPr wrap="none">
            <a:spAutoFit/>
          </a:bodyPr>
          <a:lstStyle/>
          <a:p>
            <a:r>
              <a:rPr lang="ja-JP" altLang="en-US" dirty="0"/>
              <a:t>商品企画　</a:t>
            </a:r>
          </a:p>
        </p:txBody>
      </p:sp>
      <p:sp>
        <p:nvSpPr>
          <p:cNvPr id="17" name="正方形/長方形 16">
            <a:extLst>
              <a:ext uri="{FF2B5EF4-FFF2-40B4-BE49-F238E27FC236}">
                <a16:creationId xmlns:a16="http://schemas.microsoft.com/office/drawing/2014/main" id="{A72D0696-8A3C-462E-918D-5C75A9F14728}"/>
              </a:ext>
            </a:extLst>
          </p:cNvPr>
          <p:cNvSpPr/>
          <p:nvPr/>
        </p:nvSpPr>
        <p:spPr>
          <a:xfrm>
            <a:off x="7480497" y="5732969"/>
            <a:ext cx="486030" cy="369332"/>
          </a:xfrm>
          <a:prstGeom prst="rect">
            <a:avLst/>
          </a:prstGeom>
        </p:spPr>
        <p:txBody>
          <a:bodyPr wrap="none">
            <a:spAutoFit/>
          </a:bodyPr>
          <a:lstStyle/>
          <a:p>
            <a:r>
              <a:rPr lang="en-US" altLang="ja-JP" dirty="0"/>
              <a:t>CS</a:t>
            </a:r>
            <a:endParaRPr lang="ja-JP" altLang="en-US" dirty="0"/>
          </a:p>
        </p:txBody>
      </p:sp>
      <p:sp>
        <p:nvSpPr>
          <p:cNvPr id="19" name="正方形/長方形 18">
            <a:extLst>
              <a:ext uri="{FF2B5EF4-FFF2-40B4-BE49-F238E27FC236}">
                <a16:creationId xmlns:a16="http://schemas.microsoft.com/office/drawing/2014/main" id="{D6E25ADD-268A-4CF8-86CC-7DA8C4DE1F70}"/>
              </a:ext>
            </a:extLst>
          </p:cNvPr>
          <p:cNvSpPr/>
          <p:nvPr/>
        </p:nvSpPr>
        <p:spPr>
          <a:xfrm>
            <a:off x="1926763" y="4592750"/>
            <a:ext cx="1107996" cy="369332"/>
          </a:xfrm>
          <a:prstGeom prst="rect">
            <a:avLst/>
          </a:prstGeom>
        </p:spPr>
        <p:txBody>
          <a:bodyPr wrap="none">
            <a:spAutoFit/>
          </a:bodyPr>
          <a:lstStyle/>
          <a:p>
            <a:r>
              <a:rPr lang="ja-JP" altLang="en-US" dirty="0"/>
              <a:t>品質管理</a:t>
            </a:r>
          </a:p>
        </p:txBody>
      </p:sp>
      <p:sp>
        <p:nvSpPr>
          <p:cNvPr id="20" name="正方形/長方形 19">
            <a:extLst>
              <a:ext uri="{FF2B5EF4-FFF2-40B4-BE49-F238E27FC236}">
                <a16:creationId xmlns:a16="http://schemas.microsoft.com/office/drawing/2014/main" id="{FAEF551E-B0D5-46EE-808A-873A83CEB25C}"/>
              </a:ext>
            </a:extLst>
          </p:cNvPr>
          <p:cNvSpPr/>
          <p:nvPr/>
        </p:nvSpPr>
        <p:spPr>
          <a:xfrm>
            <a:off x="2977800" y="2633913"/>
            <a:ext cx="646331" cy="369332"/>
          </a:xfrm>
          <a:prstGeom prst="rect">
            <a:avLst/>
          </a:prstGeom>
        </p:spPr>
        <p:txBody>
          <a:bodyPr wrap="none">
            <a:spAutoFit/>
          </a:bodyPr>
          <a:lstStyle/>
          <a:p>
            <a:r>
              <a:rPr lang="ja-JP" altLang="en-US" dirty="0"/>
              <a:t>研究</a:t>
            </a:r>
            <a:endParaRPr lang="en-US" altLang="ja-JP" dirty="0"/>
          </a:p>
        </p:txBody>
      </p:sp>
      <p:sp>
        <p:nvSpPr>
          <p:cNvPr id="21" name="正方形/長方形 20">
            <a:extLst>
              <a:ext uri="{FF2B5EF4-FFF2-40B4-BE49-F238E27FC236}">
                <a16:creationId xmlns:a16="http://schemas.microsoft.com/office/drawing/2014/main" id="{75369FBC-C9AB-47DE-BBBF-87CFEBC6B57C}"/>
              </a:ext>
            </a:extLst>
          </p:cNvPr>
          <p:cNvSpPr/>
          <p:nvPr/>
        </p:nvSpPr>
        <p:spPr>
          <a:xfrm>
            <a:off x="2434633" y="3715817"/>
            <a:ext cx="646331" cy="369332"/>
          </a:xfrm>
          <a:prstGeom prst="rect">
            <a:avLst/>
          </a:prstGeom>
        </p:spPr>
        <p:txBody>
          <a:bodyPr wrap="none">
            <a:spAutoFit/>
          </a:bodyPr>
          <a:lstStyle/>
          <a:p>
            <a:r>
              <a:rPr lang="ja-JP" altLang="en-US" dirty="0"/>
              <a:t>製造</a:t>
            </a:r>
            <a:endParaRPr lang="en-US" altLang="ja-JP" dirty="0"/>
          </a:p>
        </p:txBody>
      </p:sp>
      <p:sp>
        <p:nvSpPr>
          <p:cNvPr id="22" name="正方形/長方形 21">
            <a:extLst>
              <a:ext uri="{FF2B5EF4-FFF2-40B4-BE49-F238E27FC236}">
                <a16:creationId xmlns:a16="http://schemas.microsoft.com/office/drawing/2014/main" id="{25F5881E-E43E-44B7-8AEC-58FDE7E2A326}"/>
              </a:ext>
            </a:extLst>
          </p:cNvPr>
          <p:cNvSpPr/>
          <p:nvPr/>
        </p:nvSpPr>
        <p:spPr>
          <a:xfrm>
            <a:off x="2300873" y="5631479"/>
            <a:ext cx="646331" cy="369332"/>
          </a:xfrm>
          <a:prstGeom prst="rect">
            <a:avLst/>
          </a:prstGeom>
        </p:spPr>
        <p:txBody>
          <a:bodyPr wrap="none">
            <a:spAutoFit/>
          </a:bodyPr>
          <a:lstStyle/>
          <a:p>
            <a:r>
              <a:rPr lang="ja-JP" altLang="en-US" dirty="0"/>
              <a:t>製造</a:t>
            </a:r>
            <a:endParaRPr lang="en-US" altLang="ja-JP" dirty="0"/>
          </a:p>
        </p:txBody>
      </p:sp>
      <p:sp>
        <p:nvSpPr>
          <p:cNvPr id="23" name="正方形/長方形 22">
            <a:extLst>
              <a:ext uri="{FF2B5EF4-FFF2-40B4-BE49-F238E27FC236}">
                <a16:creationId xmlns:a16="http://schemas.microsoft.com/office/drawing/2014/main" id="{F10E8B40-B12F-418A-A761-DAA227656C3D}"/>
              </a:ext>
            </a:extLst>
          </p:cNvPr>
          <p:cNvSpPr/>
          <p:nvPr/>
        </p:nvSpPr>
        <p:spPr>
          <a:xfrm>
            <a:off x="3179496" y="5729199"/>
            <a:ext cx="646331" cy="369332"/>
          </a:xfrm>
          <a:prstGeom prst="rect">
            <a:avLst/>
          </a:prstGeom>
        </p:spPr>
        <p:txBody>
          <a:bodyPr wrap="none">
            <a:spAutoFit/>
          </a:bodyPr>
          <a:lstStyle/>
          <a:p>
            <a:r>
              <a:rPr lang="ja-JP" altLang="en-US" dirty="0"/>
              <a:t>購買</a:t>
            </a:r>
            <a:endParaRPr lang="en-US" altLang="ja-JP" dirty="0"/>
          </a:p>
        </p:txBody>
      </p:sp>
      <p:sp>
        <p:nvSpPr>
          <p:cNvPr id="24" name="矢印: 右 23">
            <a:extLst>
              <a:ext uri="{FF2B5EF4-FFF2-40B4-BE49-F238E27FC236}">
                <a16:creationId xmlns:a16="http://schemas.microsoft.com/office/drawing/2014/main" id="{B17B1601-E75F-4387-A215-A1B1D62FD7EF}"/>
              </a:ext>
            </a:extLst>
          </p:cNvPr>
          <p:cNvSpPr/>
          <p:nvPr/>
        </p:nvSpPr>
        <p:spPr>
          <a:xfrm rot="19309951">
            <a:off x="7033925" y="3630398"/>
            <a:ext cx="489384" cy="37701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164AF52E-6C1B-4A8B-B3FD-3F860D828690}"/>
              </a:ext>
            </a:extLst>
          </p:cNvPr>
          <p:cNvSpPr/>
          <p:nvPr/>
        </p:nvSpPr>
        <p:spPr>
          <a:xfrm rot="12826112">
            <a:off x="4744553" y="3654288"/>
            <a:ext cx="489384" cy="37701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E8D5E074-EBC4-431A-964F-FA5E00C824AB}"/>
              </a:ext>
            </a:extLst>
          </p:cNvPr>
          <p:cNvSpPr/>
          <p:nvPr/>
        </p:nvSpPr>
        <p:spPr>
          <a:xfrm rot="2262332">
            <a:off x="6885060" y="4714289"/>
            <a:ext cx="489384" cy="37701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63214CEF-8EA7-4D12-96D5-74CF1C69B100}"/>
              </a:ext>
            </a:extLst>
          </p:cNvPr>
          <p:cNvSpPr/>
          <p:nvPr/>
        </p:nvSpPr>
        <p:spPr>
          <a:xfrm rot="8380935">
            <a:off x="4833575" y="4664832"/>
            <a:ext cx="489384" cy="37701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C1EA6601-DA95-430C-87EF-78CDA7AAFBC8}"/>
              </a:ext>
            </a:extLst>
          </p:cNvPr>
          <p:cNvSpPr/>
          <p:nvPr/>
        </p:nvSpPr>
        <p:spPr>
          <a:xfrm>
            <a:off x="9522993" y="6149162"/>
            <a:ext cx="1338828" cy="369332"/>
          </a:xfrm>
          <a:prstGeom prst="rect">
            <a:avLst/>
          </a:prstGeom>
        </p:spPr>
        <p:txBody>
          <a:bodyPr wrap="none">
            <a:spAutoFit/>
          </a:bodyPr>
          <a:lstStyle/>
          <a:p>
            <a:r>
              <a:rPr lang="ja-JP" altLang="en-US" dirty="0"/>
              <a:t>商品企画　</a:t>
            </a:r>
          </a:p>
        </p:txBody>
      </p:sp>
      <p:sp>
        <p:nvSpPr>
          <p:cNvPr id="29" name="正方形/長方形 28">
            <a:extLst>
              <a:ext uri="{FF2B5EF4-FFF2-40B4-BE49-F238E27FC236}">
                <a16:creationId xmlns:a16="http://schemas.microsoft.com/office/drawing/2014/main" id="{52FA2653-ACF4-4ED8-8A34-7021AD00A436}"/>
              </a:ext>
            </a:extLst>
          </p:cNvPr>
          <p:cNvSpPr/>
          <p:nvPr/>
        </p:nvSpPr>
        <p:spPr>
          <a:xfrm>
            <a:off x="9390444" y="2441583"/>
            <a:ext cx="1338828" cy="369332"/>
          </a:xfrm>
          <a:prstGeom prst="rect">
            <a:avLst/>
          </a:prstGeom>
        </p:spPr>
        <p:txBody>
          <a:bodyPr wrap="none">
            <a:spAutoFit/>
          </a:bodyPr>
          <a:lstStyle/>
          <a:p>
            <a:r>
              <a:rPr lang="ja-JP" altLang="en-US" dirty="0"/>
              <a:t>商品企画　</a:t>
            </a:r>
          </a:p>
        </p:txBody>
      </p:sp>
      <p:sp>
        <p:nvSpPr>
          <p:cNvPr id="30" name="正方形/長方形 29">
            <a:extLst>
              <a:ext uri="{FF2B5EF4-FFF2-40B4-BE49-F238E27FC236}">
                <a16:creationId xmlns:a16="http://schemas.microsoft.com/office/drawing/2014/main" id="{7612DBE1-E9FE-4A1D-A30C-2CC37C94357F}"/>
              </a:ext>
            </a:extLst>
          </p:cNvPr>
          <p:cNvSpPr/>
          <p:nvPr/>
        </p:nvSpPr>
        <p:spPr>
          <a:xfrm>
            <a:off x="1652953" y="6160015"/>
            <a:ext cx="1338828" cy="369332"/>
          </a:xfrm>
          <a:prstGeom prst="rect">
            <a:avLst/>
          </a:prstGeom>
        </p:spPr>
        <p:txBody>
          <a:bodyPr wrap="none">
            <a:spAutoFit/>
          </a:bodyPr>
          <a:lstStyle/>
          <a:p>
            <a:r>
              <a:rPr lang="ja-JP" altLang="en-US" dirty="0"/>
              <a:t>商品企画　</a:t>
            </a:r>
          </a:p>
        </p:txBody>
      </p:sp>
      <p:sp>
        <p:nvSpPr>
          <p:cNvPr id="31" name="正方形/長方形 30">
            <a:extLst>
              <a:ext uri="{FF2B5EF4-FFF2-40B4-BE49-F238E27FC236}">
                <a16:creationId xmlns:a16="http://schemas.microsoft.com/office/drawing/2014/main" id="{D2D5C57F-61AB-4148-A759-98B6468C3796}"/>
              </a:ext>
            </a:extLst>
          </p:cNvPr>
          <p:cNvSpPr/>
          <p:nvPr/>
        </p:nvSpPr>
        <p:spPr>
          <a:xfrm>
            <a:off x="8808856" y="2871110"/>
            <a:ext cx="1429529" cy="369332"/>
          </a:xfrm>
          <a:prstGeom prst="rect">
            <a:avLst/>
          </a:prstGeom>
        </p:spPr>
        <p:txBody>
          <a:bodyPr wrap="square">
            <a:spAutoFit/>
          </a:bodyPr>
          <a:lstStyle/>
          <a:p>
            <a:r>
              <a:rPr lang="ja-JP" altLang="en-US" dirty="0"/>
              <a:t>営業企画　　</a:t>
            </a:r>
          </a:p>
        </p:txBody>
      </p:sp>
      <p:sp>
        <p:nvSpPr>
          <p:cNvPr id="32" name="正方形/長方形 31">
            <a:extLst>
              <a:ext uri="{FF2B5EF4-FFF2-40B4-BE49-F238E27FC236}">
                <a16:creationId xmlns:a16="http://schemas.microsoft.com/office/drawing/2014/main" id="{5C385F8C-9B9B-401B-AA4F-8466F1719D41}"/>
              </a:ext>
            </a:extLst>
          </p:cNvPr>
          <p:cNvSpPr/>
          <p:nvPr/>
        </p:nvSpPr>
        <p:spPr>
          <a:xfrm>
            <a:off x="963407" y="1686549"/>
            <a:ext cx="10865223" cy="954107"/>
          </a:xfrm>
          <a:prstGeom prst="rect">
            <a:avLst/>
          </a:prstGeom>
        </p:spPr>
        <p:txBody>
          <a:bodyPr wrap="square">
            <a:spAutoFit/>
          </a:bodyPr>
          <a:lstStyle/>
          <a:p>
            <a:r>
              <a:rPr lang="ja-JP" altLang="en-US" sz="2800" dirty="0"/>
              <a:t>部門のエゴを超えて、経営資源を配分。幹部の仕事は全体最適</a:t>
            </a:r>
            <a:endParaRPr lang="en-US" altLang="ja-JP" sz="2800" dirty="0"/>
          </a:p>
          <a:p>
            <a:r>
              <a:rPr lang="ja-JP" altLang="en-US" sz="2800" dirty="0"/>
              <a:t>担当者は全体を知りつつ専門となる担当業務を遂行。</a:t>
            </a:r>
          </a:p>
        </p:txBody>
      </p:sp>
    </p:spTree>
    <p:extLst>
      <p:ext uri="{BB962C8B-B14F-4D97-AF65-F5344CB8AC3E}">
        <p14:creationId xmlns:p14="http://schemas.microsoft.com/office/powerpoint/2010/main" val="693685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66">
            <a:extLst>
              <a:ext uri="{FF2B5EF4-FFF2-40B4-BE49-F238E27FC236}">
                <a16:creationId xmlns:a16="http://schemas.microsoft.com/office/drawing/2014/main" id="{AA0C1DC2-18C7-4128-B7AB-9513C091E467}"/>
              </a:ext>
            </a:extLst>
          </p:cNvPr>
          <p:cNvSpPr>
            <a:spLocks noChangeArrowheads="1"/>
          </p:cNvSpPr>
          <p:nvPr/>
        </p:nvSpPr>
        <p:spPr bwMode="auto">
          <a:xfrm>
            <a:off x="839096" y="1579747"/>
            <a:ext cx="2684558"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Ｐｒｏｄｕｃｔｓ</a:t>
            </a:r>
            <a:endParaRPr lang="ja-JP" altLang="en-US" sz="2400" dirty="0">
              <a:latin typeface="Calibri" pitchFamily="34" charset="0"/>
            </a:endParaRPr>
          </a:p>
        </p:txBody>
      </p:sp>
      <p:sp>
        <p:nvSpPr>
          <p:cNvPr id="6" name="正方形/長方形 66">
            <a:extLst>
              <a:ext uri="{FF2B5EF4-FFF2-40B4-BE49-F238E27FC236}">
                <a16:creationId xmlns:a16="http://schemas.microsoft.com/office/drawing/2014/main" id="{9B8AFB2C-ADA7-4C33-AD03-B93A4540C341}"/>
              </a:ext>
            </a:extLst>
          </p:cNvPr>
          <p:cNvSpPr>
            <a:spLocks noChangeArrowheads="1"/>
          </p:cNvSpPr>
          <p:nvPr/>
        </p:nvSpPr>
        <p:spPr bwMode="auto">
          <a:xfrm>
            <a:off x="3872754" y="1601233"/>
            <a:ext cx="1719096"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Ｐｒｉｃｅ</a:t>
            </a:r>
            <a:endParaRPr lang="ja-JP" altLang="en-US" sz="2400" dirty="0">
              <a:latin typeface="Calibri" pitchFamily="34" charset="0"/>
            </a:endParaRPr>
          </a:p>
        </p:txBody>
      </p:sp>
      <p:sp>
        <p:nvSpPr>
          <p:cNvPr id="7" name="正方形/長方形 66">
            <a:extLst>
              <a:ext uri="{FF2B5EF4-FFF2-40B4-BE49-F238E27FC236}">
                <a16:creationId xmlns:a16="http://schemas.microsoft.com/office/drawing/2014/main" id="{E1F05B33-8F72-451D-B369-6FAC7D6249DE}"/>
              </a:ext>
            </a:extLst>
          </p:cNvPr>
          <p:cNvSpPr>
            <a:spLocks noChangeArrowheads="1"/>
          </p:cNvSpPr>
          <p:nvPr/>
        </p:nvSpPr>
        <p:spPr bwMode="auto">
          <a:xfrm>
            <a:off x="6447907" y="1579747"/>
            <a:ext cx="1768188"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Ｐｌａｃｅ</a:t>
            </a:r>
            <a:endParaRPr lang="ja-JP" altLang="en-US" sz="2400" dirty="0">
              <a:latin typeface="Calibri" pitchFamily="34" charset="0"/>
            </a:endParaRPr>
          </a:p>
        </p:txBody>
      </p:sp>
      <p:sp>
        <p:nvSpPr>
          <p:cNvPr id="8" name="正方形/長方形 66">
            <a:extLst>
              <a:ext uri="{FF2B5EF4-FFF2-40B4-BE49-F238E27FC236}">
                <a16:creationId xmlns:a16="http://schemas.microsoft.com/office/drawing/2014/main" id="{3D4EC85C-4689-4E17-92A0-9CC2BD0F16B5}"/>
              </a:ext>
            </a:extLst>
          </p:cNvPr>
          <p:cNvSpPr>
            <a:spLocks noChangeArrowheads="1"/>
          </p:cNvSpPr>
          <p:nvPr/>
        </p:nvSpPr>
        <p:spPr bwMode="auto">
          <a:xfrm>
            <a:off x="8508688" y="1579747"/>
            <a:ext cx="3011399"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Ｐｒｏｍｏｔｉｏｎ</a:t>
            </a:r>
            <a:endParaRPr lang="ja-JP" altLang="en-US" sz="2400" dirty="0">
              <a:latin typeface="Calibri" pitchFamily="34" charset="0"/>
            </a:endParaRPr>
          </a:p>
        </p:txBody>
      </p:sp>
      <p:sp>
        <p:nvSpPr>
          <p:cNvPr id="20" name="正方形/長方形 66">
            <a:extLst>
              <a:ext uri="{FF2B5EF4-FFF2-40B4-BE49-F238E27FC236}">
                <a16:creationId xmlns:a16="http://schemas.microsoft.com/office/drawing/2014/main" id="{41371B2F-B3AB-4C70-BEBD-B8D4922409BA}"/>
              </a:ext>
            </a:extLst>
          </p:cNvPr>
          <p:cNvSpPr>
            <a:spLocks noChangeArrowheads="1"/>
          </p:cNvSpPr>
          <p:nvPr/>
        </p:nvSpPr>
        <p:spPr bwMode="auto">
          <a:xfrm>
            <a:off x="144694" y="142826"/>
            <a:ext cx="2447900"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ケーススタディ</a:t>
            </a:r>
            <a:endParaRPr lang="ja-JP" altLang="en-US" sz="2400" dirty="0">
              <a:latin typeface="Calibri" pitchFamily="34" charset="0"/>
            </a:endParaRPr>
          </a:p>
        </p:txBody>
      </p:sp>
      <p:sp>
        <p:nvSpPr>
          <p:cNvPr id="38" name="テキスト ボックス 37">
            <a:extLst>
              <a:ext uri="{FF2B5EF4-FFF2-40B4-BE49-F238E27FC236}">
                <a16:creationId xmlns:a16="http://schemas.microsoft.com/office/drawing/2014/main" id="{01455A73-BD74-4B40-95A0-B62B130109C4}"/>
              </a:ext>
            </a:extLst>
          </p:cNvPr>
          <p:cNvSpPr txBox="1"/>
          <p:nvPr/>
        </p:nvSpPr>
        <p:spPr>
          <a:xfrm>
            <a:off x="144694" y="2475275"/>
            <a:ext cx="1828800" cy="369332"/>
          </a:xfrm>
          <a:prstGeom prst="rect">
            <a:avLst/>
          </a:prstGeom>
          <a:noFill/>
        </p:spPr>
        <p:txBody>
          <a:bodyPr wrap="square" rtlCol="0">
            <a:spAutoFit/>
          </a:bodyPr>
          <a:lstStyle/>
          <a:p>
            <a:r>
              <a:rPr kumimoji="1" lang="ja-JP" altLang="en-US" dirty="0"/>
              <a:t>ユニクロの下着</a:t>
            </a:r>
            <a:endParaRPr kumimoji="1" lang="en-US" altLang="ja-JP" dirty="0"/>
          </a:p>
        </p:txBody>
      </p:sp>
    </p:spTree>
    <p:extLst>
      <p:ext uri="{BB962C8B-B14F-4D97-AF65-F5344CB8AC3E}">
        <p14:creationId xmlns:p14="http://schemas.microsoft.com/office/powerpoint/2010/main" val="1805741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DA9EC-677D-42A3-B43A-0A62329D6548}"/>
              </a:ext>
            </a:extLst>
          </p:cNvPr>
          <p:cNvSpPr>
            <a:spLocks noGrp="1"/>
          </p:cNvSpPr>
          <p:nvPr>
            <p:ph type="title"/>
          </p:nvPr>
        </p:nvSpPr>
        <p:spPr>
          <a:xfrm>
            <a:off x="687592" y="2766218"/>
            <a:ext cx="10515600" cy="1325563"/>
          </a:xfrm>
        </p:spPr>
        <p:txBody>
          <a:bodyPr/>
          <a:lstStyle/>
          <a:p>
            <a:pPr algn="ctr"/>
            <a:r>
              <a:rPr lang="ja-JP" altLang="en-US" b="1" dirty="0"/>
              <a:t>活用編　フレームワーク</a:t>
            </a:r>
            <a:br>
              <a:rPr lang="en-US" altLang="ja-JP" b="1" dirty="0"/>
            </a:br>
            <a:r>
              <a:rPr lang="ja-JP" altLang="en-US" b="1" dirty="0"/>
              <a:t>　　　　　コンビネーション</a:t>
            </a:r>
            <a:endParaRPr kumimoji="1" lang="ja-JP" altLang="en-US" b="1" dirty="0"/>
          </a:p>
        </p:txBody>
      </p:sp>
    </p:spTree>
    <p:extLst>
      <p:ext uri="{BB962C8B-B14F-4D97-AF65-F5344CB8AC3E}">
        <p14:creationId xmlns:p14="http://schemas.microsoft.com/office/powerpoint/2010/main" val="27268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AE841B-E6AE-4CE7-A903-1E4DDA09B574}"/>
              </a:ext>
            </a:extLst>
          </p:cNvPr>
          <p:cNvSpPr>
            <a:spLocks noGrp="1"/>
          </p:cNvSpPr>
          <p:nvPr>
            <p:ph type="title"/>
          </p:nvPr>
        </p:nvSpPr>
        <p:spPr>
          <a:xfrm>
            <a:off x="730624" y="2766218"/>
            <a:ext cx="10515600" cy="1325563"/>
          </a:xfrm>
        </p:spPr>
        <p:txBody>
          <a:bodyPr/>
          <a:lstStyle/>
          <a:p>
            <a:pPr algn="ctr"/>
            <a:r>
              <a:rPr kumimoji="1" lang="ja-JP" altLang="en-US" b="1" dirty="0"/>
              <a:t>はじめに</a:t>
            </a:r>
          </a:p>
        </p:txBody>
      </p:sp>
    </p:spTree>
    <p:extLst>
      <p:ext uri="{BB962C8B-B14F-4D97-AF65-F5344CB8AC3E}">
        <p14:creationId xmlns:p14="http://schemas.microsoft.com/office/powerpoint/2010/main" val="375896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ダイナミック！マーケティング論①</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8456484" cy="523220"/>
          </a:xfrm>
          <a:prstGeom prst="rect">
            <a:avLst/>
          </a:prstGeom>
        </p:spPr>
        <p:txBody>
          <a:bodyPr wrap="square">
            <a:spAutoFit/>
          </a:bodyPr>
          <a:lstStyle/>
          <a:p>
            <a:r>
              <a:rPr lang="ja-JP" altLang="en-US" sz="2800" dirty="0"/>
              <a:t>新商品が　導入期</a:t>
            </a:r>
            <a:r>
              <a:rPr lang="ja-JP" altLang="en-US" sz="2800" dirty="0">
                <a:solidFill>
                  <a:srgbClr val="000000"/>
                </a:solidFill>
                <a:latin typeface="Calibri" pitchFamily="34" charset="0"/>
              </a:rPr>
              <a:t>　にある事業であるならば</a:t>
            </a:r>
            <a:endParaRPr lang="ja-JP" altLang="en-US" sz="2800" dirty="0">
              <a:latin typeface="Calibri" pitchFamily="34" charset="0"/>
            </a:endParaRPr>
          </a:p>
        </p:txBody>
      </p:sp>
      <p:sp>
        <p:nvSpPr>
          <p:cNvPr id="12" name="四角形: 角を丸くする 11">
            <a:extLst>
              <a:ext uri="{FF2B5EF4-FFF2-40B4-BE49-F238E27FC236}">
                <a16:creationId xmlns:a16="http://schemas.microsoft.com/office/drawing/2014/main" id="{772BC356-976B-49A1-B0AC-CBE3B12379D3}"/>
              </a:ext>
            </a:extLst>
          </p:cNvPr>
          <p:cNvSpPr/>
          <p:nvPr/>
        </p:nvSpPr>
        <p:spPr>
          <a:xfrm>
            <a:off x="1378859" y="3856435"/>
            <a:ext cx="2195492" cy="2636133"/>
          </a:xfrm>
          <a:prstGeom prst="roundRect">
            <a:avLst/>
          </a:prstGeom>
          <a:gradFill flip="none" rotWithShape="1">
            <a:gsLst>
              <a:gs pos="0">
                <a:srgbClr val="FFD1D1"/>
              </a:gs>
              <a:gs pos="77000">
                <a:schemeClr val="bg1"/>
              </a:gs>
              <a:gs pos="90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C165A73B-342A-45BC-A271-60FF4977A306}"/>
              </a:ext>
            </a:extLst>
          </p:cNvPr>
          <p:cNvCxnSpPr>
            <a:cxnSpLocks/>
          </p:cNvCxnSpPr>
          <p:nvPr/>
        </p:nvCxnSpPr>
        <p:spPr bwMode="auto">
          <a:xfrm>
            <a:off x="1293248" y="6610176"/>
            <a:ext cx="10060552" cy="318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EF979FDB-E36B-4117-9006-C558CF6ADAAD}"/>
              </a:ext>
            </a:extLst>
          </p:cNvPr>
          <p:cNvCxnSpPr>
            <a:cxnSpLocks/>
          </p:cNvCxnSpPr>
          <p:nvPr/>
        </p:nvCxnSpPr>
        <p:spPr bwMode="auto">
          <a:xfrm flipV="1">
            <a:off x="1306917" y="3165224"/>
            <a:ext cx="12653" cy="34479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66">
            <a:extLst>
              <a:ext uri="{FF2B5EF4-FFF2-40B4-BE49-F238E27FC236}">
                <a16:creationId xmlns:a16="http://schemas.microsoft.com/office/drawing/2014/main" id="{00CEBA3F-6777-4CEE-AF03-6A888268517B}"/>
              </a:ext>
            </a:extLst>
          </p:cNvPr>
          <p:cNvSpPr>
            <a:spLocks noChangeArrowheads="1"/>
          </p:cNvSpPr>
          <p:nvPr/>
        </p:nvSpPr>
        <p:spPr bwMode="auto">
          <a:xfrm>
            <a:off x="1789615" y="4392632"/>
            <a:ext cx="1440146" cy="584775"/>
          </a:xfrm>
          <a:prstGeom prst="rect">
            <a:avLst/>
          </a:prstGeom>
          <a:noFill/>
          <a:ln w="9525">
            <a:noFill/>
            <a:miter lim="800000"/>
            <a:headEnd/>
            <a:tailEnd/>
          </a:ln>
        </p:spPr>
        <p:txBody>
          <a:bodyPr wrap="square">
            <a:spAutoFit/>
          </a:bodyPr>
          <a:lstStyle/>
          <a:p>
            <a:pPr algn="ctr"/>
            <a:r>
              <a:rPr lang="ja-JP" altLang="en-US" sz="3200" b="1" dirty="0">
                <a:solidFill>
                  <a:srgbClr val="FF0000"/>
                </a:solidFill>
                <a:latin typeface="Calibri" pitchFamily="34" charset="0"/>
              </a:rPr>
              <a:t>導入期</a:t>
            </a:r>
          </a:p>
        </p:txBody>
      </p:sp>
      <p:cxnSp>
        <p:nvCxnSpPr>
          <p:cNvPr id="16" name="直線コネクタ 15">
            <a:extLst>
              <a:ext uri="{FF2B5EF4-FFF2-40B4-BE49-F238E27FC236}">
                <a16:creationId xmlns:a16="http://schemas.microsoft.com/office/drawing/2014/main" id="{3CB96E6C-AD54-4EA0-8FDE-C81FB79D6828}"/>
              </a:ext>
            </a:extLst>
          </p:cNvPr>
          <p:cNvCxnSpPr>
            <a:cxnSpLocks/>
          </p:cNvCxnSpPr>
          <p:nvPr/>
        </p:nvCxnSpPr>
        <p:spPr bwMode="auto">
          <a:xfrm flipV="1">
            <a:off x="3657310" y="3947913"/>
            <a:ext cx="36752" cy="263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93E6EA3-8F4E-488E-A465-7ED5CB285953}"/>
              </a:ext>
            </a:extLst>
          </p:cNvPr>
          <p:cNvCxnSpPr>
            <a:cxnSpLocks/>
          </p:cNvCxnSpPr>
          <p:nvPr/>
        </p:nvCxnSpPr>
        <p:spPr bwMode="auto">
          <a:xfrm flipV="1">
            <a:off x="8850000" y="3788229"/>
            <a:ext cx="0" cy="2789789"/>
          </a:xfrm>
          <a:prstGeom prst="line">
            <a:avLst/>
          </a:prstGeom>
        </p:spPr>
        <p:style>
          <a:lnRef idx="1">
            <a:schemeClr val="accent1"/>
          </a:lnRef>
          <a:fillRef idx="0">
            <a:schemeClr val="accent1"/>
          </a:fillRef>
          <a:effectRef idx="0">
            <a:schemeClr val="accent1"/>
          </a:effectRef>
          <a:fontRef idx="minor">
            <a:schemeClr val="tx1"/>
          </a:fontRef>
        </p:style>
      </p:cxnSp>
      <p:sp>
        <p:nvSpPr>
          <p:cNvPr id="18" name="正方形/長方形 66">
            <a:extLst>
              <a:ext uri="{FF2B5EF4-FFF2-40B4-BE49-F238E27FC236}">
                <a16:creationId xmlns:a16="http://schemas.microsoft.com/office/drawing/2014/main" id="{B2BDD570-383F-4924-917F-C4BE660C8560}"/>
              </a:ext>
            </a:extLst>
          </p:cNvPr>
          <p:cNvSpPr>
            <a:spLocks noChangeArrowheads="1"/>
          </p:cNvSpPr>
          <p:nvPr/>
        </p:nvSpPr>
        <p:spPr bwMode="auto">
          <a:xfrm>
            <a:off x="4316088" y="4392632"/>
            <a:ext cx="1216513" cy="461665"/>
          </a:xfrm>
          <a:prstGeom prst="rect">
            <a:avLst/>
          </a:prstGeom>
          <a:noFill/>
          <a:ln w="9525">
            <a:noFill/>
            <a:miter lim="800000"/>
            <a:headEnd/>
            <a:tailEnd/>
          </a:ln>
        </p:spPr>
        <p:txBody>
          <a:bodyPr>
            <a:spAutoFit/>
          </a:bodyPr>
          <a:lstStyle/>
          <a:p>
            <a:pPr algn="ctr"/>
            <a:r>
              <a:rPr lang="ja-JP" altLang="en-US" sz="2400" dirty="0">
                <a:solidFill>
                  <a:srgbClr val="000000"/>
                </a:solidFill>
                <a:latin typeface="Calibri" pitchFamily="34" charset="0"/>
              </a:rPr>
              <a:t>成長期</a:t>
            </a:r>
            <a:endParaRPr lang="ja-JP" altLang="en-US" sz="2400" dirty="0">
              <a:latin typeface="Calibri" pitchFamily="34" charset="0"/>
            </a:endParaRPr>
          </a:p>
        </p:txBody>
      </p:sp>
      <p:sp>
        <p:nvSpPr>
          <p:cNvPr id="19" name="正方形/長方形 46">
            <a:extLst>
              <a:ext uri="{FF2B5EF4-FFF2-40B4-BE49-F238E27FC236}">
                <a16:creationId xmlns:a16="http://schemas.microsoft.com/office/drawing/2014/main" id="{00190C03-DE5D-4BED-8CA8-194120F61686}"/>
              </a:ext>
            </a:extLst>
          </p:cNvPr>
          <p:cNvSpPr>
            <a:spLocks noChangeArrowheads="1"/>
          </p:cNvSpPr>
          <p:nvPr/>
        </p:nvSpPr>
        <p:spPr bwMode="auto">
          <a:xfrm>
            <a:off x="1319570" y="3440436"/>
            <a:ext cx="730516" cy="369332"/>
          </a:xfrm>
          <a:prstGeom prst="rect">
            <a:avLst/>
          </a:prstGeom>
          <a:noFill/>
          <a:ln w="9525">
            <a:noFill/>
            <a:miter lim="800000"/>
            <a:headEnd/>
            <a:tailEnd/>
          </a:ln>
        </p:spPr>
        <p:txBody>
          <a:bodyPr>
            <a:spAutoFit/>
          </a:bodyPr>
          <a:lstStyle/>
          <a:p>
            <a:r>
              <a:rPr lang="ja-JP" altLang="en-US" dirty="0">
                <a:latin typeface="Calibri" pitchFamily="34" charset="0"/>
              </a:rPr>
              <a:t>需要</a:t>
            </a:r>
            <a:endParaRPr lang="en-US" altLang="ja-JP" dirty="0">
              <a:latin typeface="Calibri" pitchFamily="34" charset="0"/>
            </a:endParaRPr>
          </a:p>
        </p:txBody>
      </p:sp>
      <p:sp>
        <p:nvSpPr>
          <p:cNvPr id="20" name="正方形/長方形 48">
            <a:extLst>
              <a:ext uri="{FF2B5EF4-FFF2-40B4-BE49-F238E27FC236}">
                <a16:creationId xmlns:a16="http://schemas.microsoft.com/office/drawing/2014/main" id="{2173EFCE-D0EA-4F79-8878-BAD5D3F9E3E0}"/>
              </a:ext>
            </a:extLst>
          </p:cNvPr>
          <p:cNvSpPr>
            <a:spLocks noChangeArrowheads="1"/>
          </p:cNvSpPr>
          <p:nvPr/>
        </p:nvSpPr>
        <p:spPr bwMode="auto">
          <a:xfrm>
            <a:off x="10521251" y="6264549"/>
            <a:ext cx="654745" cy="369332"/>
          </a:xfrm>
          <a:prstGeom prst="rect">
            <a:avLst/>
          </a:prstGeom>
          <a:noFill/>
          <a:ln w="9525">
            <a:noFill/>
            <a:miter lim="800000"/>
            <a:headEnd/>
            <a:tailEnd/>
          </a:ln>
        </p:spPr>
        <p:txBody>
          <a:bodyPr wrap="square">
            <a:spAutoFit/>
          </a:bodyPr>
          <a:lstStyle/>
          <a:p>
            <a:pPr algn="r">
              <a:defRPr/>
            </a:pPr>
            <a:r>
              <a:rPr lang="ja-JP" altLang="en-US" dirty="0">
                <a:solidFill>
                  <a:srgbClr val="000000"/>
                </a:solidFill>
                <a:latin typeface="+mn-ea"/>
                <a:ea typeface="+mn-ea"/>
              </a:rPr>
              <a:t>時間</a:t>
            </a:r>
            <a:endParaRPr lang="ja-JP" altLang="en-US" dirty="0">
              <a:latin typeface="+mn-ea"/>
              <a:ea typeface="+mn-ea"/>
            </a:endParaRPr>
          </a:p>
        </p:txBody>
      </p:sp>
      <p:sp>
        <p:nvSpPr>
          <p:cNvPr id="21" name="正方形/長方形 66">
            <a:extLst>
              <a:ext uri="{FF2B5EF4-FFF2-40B4-BE49-F238E27FC236}">
                <a16:creationId xmlns:a16="http://schemas.microsoft.com/office/drawing/2014/main" id="{966346F3-72A2-4342-BAE7-8FD24BCE535A}"/>
              </a:ext>
            </a:extLst>
          </p:cNvPr>
          <p:cNvSpPr>
            <a:spLocks noChangeArrowheads="1"/>
          </p:cNvSpPr>
          <p:nvPr/>
        </p:nvSpPr>
        <p:spPr bwMode="auto">
          <a:xfrm>
            <a:off x="7046317" y="4392632"/>
            <a:ext cx="1225791"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成熟期</a:t>
            </a:r>
            <a:endParaRPr lang="ja-JP" altLang="en-US" sz="2400" dirty="0">
              <a:latin typeface="Calibri" pitchFamily="34" charset="0"/>
            </a:endParaRPr>
          </a:p>
        </p:txBody>
      </p:sp>
      <p:sp>
        <p:nvSpPr>
          <p:cNvPr id="22" name="正方形/長方形 66">
            <a:extLst>
              <a:ext uri="{FF2B5EF4-FFF2-40B4-BE49-F238E27FC236}">
                <a16:creationId xmlns:a16="http://schemas.microsoft.com/office/drawing/2014/main" id="{ACD79D38-4AFF-4B74-B192-E0A410889831}"/>
              </a:ext>
            </a:extLst>
          </p:cNvPr>
          <p:cNvSpPr>
            <a:spLocks noChangeArrowheads="1"/>
          </p:cNvSpPr>
          <p:nvPr/>
        </p:nvSpPr>
        <p:spPr bwMode="auto">
          <a:xfrm>
            <a:off x="9434547" y="4412967"/>
            <a:ext cx="1156902"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衰退期</a:t>
            </a:r>
            <a:endParaRPr lang="ja-JP" altLang="en-US" sz="2400" dirty="0">
              <a:latin typeface="Calibri" pitchFamily="34" charset="0"/>
            </a:endParaRPr>
          </a:p>
        </p:txBody>
      </p:sp>
      <p:cxnSp>
        <p:nvCxnSpPr>
          <p:cNvPr id="23" name="直線コネクタ 22">
            <a:extLst>
              <a:ext uri="{FF2B5EF4-FFF2-40B4-BE49-F238E27FC236}">
                <a16:creationId xmlns:a16="http://schemas.microsoft.com/office/drawing/2014/main" id="{F3606A63-5C6D-4A30-83A9-2C5FE41599A1}"/>
              </a:ext>
            </a:extLst>
          </p:cNvPr>
          <p:cNvCxnSpPr>
            <a:cxnSpLocks/>
          </p:cNvCxnSpPr>
          <p:nvPr/>
        </p:nvCxnSpPr>
        <p:spPr bwMode="auto">
          <a:xfrm flipV="1">
            <a:off x="6323525" y="3947913"/>
            <a:ext cx="2" cy="2612231"/>
          </a:xfrm>
          <a:prstGeom prst="line">
            <a:avLst/>
          </a:prstGeom>
        </p:spPr>
        <p:style>
          <a:lnRef idx="1">
            <a:schemeClr val="accent1"/>
          </a:lnRef>
          <a:fillRef idx="0">
            <a:schemeClr val="accent1"/>
          </a:fillRef>
          <a:effectRef idx="0">
            <a:schemeClr val="accent1"/>
          </a:effectRef>
          <a:fontRef idx="minor">
            <a:schemeClr val="tx1"/>
          </a:fontRef>
        </p:style>
      </p:cxnSp>
      <p:sp>
        <p:nvSpPr>
          <p:cNvPr id="24" name="右矢印 28">
            <a:extLst>
              <a:ext uri="{FF2B5EF4-FFF2-40B4-BE49-F238E27FC236}">
                <a16:creationId xmlns:a16="http://schemas.microsoft.com/office/drawing/2014/main" id="{F3A3CF88-C35E-481B-A860-5AB18985F2FE}"/>
              </a:ext>
            </a:extLst>
          </p:cNvPr>
          <p:cNvSpPr/>
          <p:nvPr/>
        </p:nvSpPr>
        <p:spPr>
          <a:xfrm rot="5696521">
            <a:off x="2199768" y="5725428"/>
            <a:ext cx="658817" cy="530233"/>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フリーフォーム: 図形 24">
            <a:extLst>
              <a:ext uri="{FF2B5EF4-FFF2-40B4-BE49-F238E27FC236}">
                <a16:creationId xmlns:a16="http://schemas.microsoft.com/office/drawing/2014/main" id="{D03D223A-2E80-4AFC-928D-3B777DD25F41}"/>
              </a:ext>
            </a:extLst>
          </p:cNvPr>
          <p:cNvSpPr/>
          <p:nvPr/>
        </p:nvSpPr>
        <p:spPr>
          <a:xfrm>
            <a:off x="1378859" y="3739699"/>
            <a:ext cx="9797137" cy="2794777"/>
          </a:xfrm>
          <a:custGeom>
            <a:avLst/>
            <a:gdLst>
              <a:gd name="connsiteX0" fmla="*/ 0 w 9260115"/>
              <a:gd name="connsiteY0" fmla="*/ 3773836 h 3773836"/>
              <a:gd name="connsiteX1" fmla="*/ 1277258 w 9260115"/>
              <a:gd name="connsiteY1" fmla="*/ 3643207 h 3773836"/>
              <a:gd name="connsiteX2" fmla="*/ 2119086 w 9260115"/>
              <a:gd name="connsiteY2" fmla="*/ 3410979 h 3773836"/>
              <a:gd name="connsiteX3" fmla="*/ 2873829 w 9260115"/>
              <a:gd name="connsiteY3" fmla="*/ 2844922 h 3773836"/>
              <a:gd name="connsiteX4" fmla="*/ 3425372 w 9260115"/>
              <a:gd name="connsiteY4" fmla="*/ 2119207 h 3773836"/>
              <a:gd name="connsiteX5" fmla="*/ 3889829 w 9260115"/>
              <a:gd name="connsiteY5" fmla="*/ 1378979 h 3773836"/>
              <a:gd name="connsiteX6" fmla="*/ 4412343 w 9260115"/>
              <a:gd name="connsiteY6" fmla="*/ 841950 h 3773836"/>
              <a:gd name="connsiteX7" fmla="*/ 5138058 w 9260115"/>
              <a:gd name="connsiteY7" fmla="*/ 392007 h 3773836"/>
              <a:gd name="connsiteX8" fmla="*/ 6052458 w 9260115"/>
              <a:gd name="connsiteY8" fmla="*/ 58179 h 3773836"/>
              <a:gd name="connsiteX9" fmla="*/ 7344229 w 9260115"/>
              <a:gd name="connsiteY9" fmla="*/ 29150 h 3773836"/>
              <a:gd name="connsiteX10" fmla="*/ 9260115 w 9260115"/>
              <a:gd name="connsiteY10" fmla="*/ 362979 h 377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0115" h="3773836">
                <a:moveTo>
                  <a:pt x="0" y="3773836"/>
                </a:moveTo>
                <a:cubicBezTo>
                  <a:pt x="462038" y="3738759"/>
                  <a:pt x="924077" y="3703683"/>
                  <a:pt x="1277258" y="3643207"/>
                </a:cubicBezTo>
                <a:cubicBezTo>
                  <a:pt x="1630439" y="3582731"/>
                  <a:pt x="1852991" y="3544026"/>
                  <a:pt x="2119086" y="3410979"/>
                </a:cubicBezTo>
                <a:cubicBezTo>
                  <a:pt x="2385181" y="3277932"/>
                  <a:pt x="2656115" y="3060217"/>
                  <a:pt x="2873829" y="2844922"/>
                </a:cubicBezTo>
                <a:cubicBezTo>
                  <a:pt x="3091543" y="2629627"/>
                  <a:pt x="3256039" y="2363531"/>
                  <a:pt x="3425372" y="2119207"/>
                </a:cubicBezTo>
                <a:cubicBezTo>
                  <a:pt x="3594705" y="1874883"/>
                  <a:pt x="3725334" y="1591855"/>
                  <a:pt x="3889829" y="1378979"/>
                </a:cubicBezTo>
                <a:cubicBezTo>
                  <a:pt x="4054324" y="1166103"/>
                  <a:pt x="4204305" y="1006445"/>
                  <a:pt x="4412343" y="841950"/>
                </a:cubicBezTo>
                <a:cubicBezTo>
                  <a:pt x="4620381" y="677455"/>
                  <a:pt x="4864705" y="522636"/>
                  <a:pt x="5138058" y="392007"/>
                </a:cubicBezTo>
                <a:cubicBezTo>
                  <a:pt x="5411411" y="261378"/>
                  <a:pt x="5684763" y="118655"/>
                  <a:pt x="6052458" y="58179"/>
                </a:cubicBezTo>
                <a:cubicBezTo>
                  <a:pt x="6420153" y="-2297"/>
                  <a:pt x="6809620" y="-21650"/>
                  <a:pt x="7344229" y="29150"/>
                </a:cubicBezTo>
                <a:cubicBezTo>
                  <a:pt x="7878839" y="79950"/>
                  <a:pt x="8569477" y="221464"/>
                  <a:pt x="9260115" y="36297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5110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ダイナミック！マーケティング論①</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8456484" cy="523220"/>
          </a:xfrm>
          <a:prstGeom prst="rect">
            <a:avLst/>
          </a:prstGeom>
        </p:spPr>
        <p:txBody>
          <a:bodyPr wrap="square">
            <a:spAutoFit/>
          </a:bodyPr>
          <a:lstStyle/>
          <a:p>
            <a:r>
              <a:rPr lang="ja-JP" altLang="en-US" sz="2800" dirty="0"/>
              <a:t>新商品が　導入期</a:t>
            </a:r>
            <a:r>
              <a:rPr lang="ja-JP" altLang="en-US" sz="2800" dirty="0">
                <a:solidFill>
                  <a:srgbClr val="000000"/>
                </a:solidFill>
                <a:latin typeface="Calibri" pitchFamily="34" charset="0"/>
              </a:rPr>
              <a:t>　にある事業であるならば</a:t>
            </a:r>
            <a:endParaRPr lang="ja-JP" altLang="en-US" sz="2800" dirty="0">
              <a:latin typeface="Calibri" pitchFamily="34" charset="0"/>
            </a:endParaRPr>
          </a:p>
        </p:txBody>
      </p:sp>
      <p:sp>
        <p:nvSpPr>
          <p:cNvPr id="3" name="正方形/長方形 2">
            <a:extLst>
              <a:ext uri="{FF2B5EF4-FFF2-40B4-BE49-F238E27FC236}">
                <a16:creationId xmlns:a16="http://schemas.microsoft.com/office/drawing/2014/main" id="{33AC12E5-7622-406F-B33A-269AD72B445A}"/>
              </a:ext>
            </a:extLst>
          </p:cNvPr>
          <p:cNvSpPr/>
          <p:nvPr/>
        </p:nvSpPr>
        <p:spPr>
          <a:xfrm>
            <a:off x="1584960" y="2342577"/>
            <a:ext cx="9360544" cy="584775"/>
          </a:xfrm>
          <a:prstGeom prst="rect">
            <a:avLst/>
          </a:prstGeom>
        </p:spPr>
        <p:txBody>
          <a:bodyPr wrap="square">
            <a:spAutoFit/>
          </a:bodyPr>
          <a:lstStyle/>
          <a:p>
            <a:r>
              <a:rPr lang="ja-JP" altLang="en-US" sz="3200" dirty="0"/>
              <a:t>イノベータ</a:t>
            </a:r>
            <a:r>
              <a:rPr lang="ja-JP" altLang="en-US" dirty="0"/>
              <a:t>が好む特長を盛り込み、これをアピールする。</a:t>
            </a:r>
            <a:endParaRPr lang="en-US" altLang="ja-JP" dirty="0"/>
          </a:p>
        </p:txBody>
      </p:sp>
      <p:sp>
        <p:nvSpPr>
          <p:cNvPr id="10" name="正方形/長方形 9">
            <a:extLst>
              <a:ext uri="{FF2B5EF4-FFF2-40B4-BE49-F238E27FC236}">
                <a16:creationId xmlns:a16="http://schemas.microsoft.com/office/drawing/2014/main" id="{CCE6DC5F-8736-4629-B3CB-4C8AE6098B68}"/>
              </a:ext>
            </a:extLst>
          </p:cNvPr>
          <p:cNvSpPr/>
          <p:nvPr/>
        </p:nvSpPr>
        <p:spPr>
          <a:xfrm>
            <a:off x="1584960" y="3429000"/>
            <a:ext cx="10431332" cy="1692771"/>
          </a:xfrm>
          <a:prstGeom prst="rect">
            <a:avLst/>
          </a:prstGeom>
        </p:spPr>
        <p:txBody>
          <a:bodyPr wrap="square">
            <a:spAutoFit/>
          </a:bodyPr>
          <a:lstStyle/>
          <a:p>
            <a:r>
              <a:rPr lang="ja-JP" altLang="en-US" sz="3200" dirty="0"/>
              <a:t>マーケティング４Ｐ</a:t>
            </a:r>
            <a:r>
              <a:rPr lang="ja-JP" altLang="en-US" dirty="0"/>
              <a:t>の矜持</a:t>
            </a:r>
            <a:br>
              <a:rPr lang="en-US" altLang="ja-JP" dirty="0"/>
            </a:br>
            <a:r>
              <a:rPr lang="ja-JP" altLang="en-US" dirty="0"/>
              <a:t>　Ｐｒｏｄｕｃｔ　　＝　世界初の機能を多く仕様に盛り込む</a:t>
            </a:r>
            <a:br>
              <a:rPr lang="en-US" altLang="ja-JP" dirty="0"/>
            </a:br>
            <a:r>
              <a:rPr lang="ja-JP" altLang="en-US" dirty="0"/>
              <a:t>　Ｐｒｉｃｅ　　　　＝　やや高くても良い　（それでも赤字は覚悟）</a:t>
            </a:r>
            <a:br>
              <a:rPr lang="en-US" altLang="ja-JP" dirty="0"/>
            </a:br>
            <a:r>
              <a:rPr lang="ja-JP" altLang="en-US" dirty="0"/>
              <a:t>　Ｐｌａｃｅ　　　　＝　イノベータだけを狙って（メインチャネルへの売り込みは無駄）</a:t>
            </a:r>
            <a:br>
              <a:rPr lang="en-US" altLang="ja-JP" dirty="0"/>
            </a:br>
            <a:r>
              <a:rPr lang="ja-JP" altLang="en-US" dirty="0"/>
              <a:t>　Ｐｒｏｍｏｔｉｏｎ＝　先進性などイメージと裏付けをきちんと説明。（知る人ぞ知る）</a:t>
            </a:r>
            <a:endParaRPr lang="en-US" altLang="ja-JP" dirty="0"/>
          </a:p>
        </p:txBody>
      </p:sp>
      <p:sp>
        <p:nvSpPr>
          <p:cNvPr id="4" name="正方形/長方形 3">
            <a:extLst>
              <a:ext uri="{FF2B5EF4-FFF2-40B4-BE49-F238E27FC236}">
                <a16:creationId xmlns:a16="http://schemas.microsoft.com/office/drawing/2014/main" id="{D11EAC0B-BB74-455F-A73E-C7B0EACC8E19}"/>
              </a:ext>
            </a:extLst>
          </p:cNvPr>
          <p:cNvSpPr/>
          <p:nvPr/>
        </p:nvSpPr>
        <p:spPr>
          <a:xfrm>
            <a:off x="1584960" y="5623419"/>
            <a:ext cx="10033299" cy="923330"/>
          </a:xfrm>
          <a:prstGeom prst="rect">
            <a:avLst/>
          </a:prstGeom>
        </p:spPr>
        <p:txBody>
          <a:bodyPr wrap="square">
            <a:spAutoFit/>
          </a:bodyPr>
          <a:lstStyle/>
          <a:p>
            <a:r>
              <a:rPr lang="ja-JP" altLang="en-US" dirty="0"/>
              <a:t>イノベータの母数は多くないので、イノベータをターゲットとした販売だけでは新商品の成功には至らない。従って、次に続くアーリーアダプターの需要喚起に繋がる次の施策を常に考慮して進める必要がある。</a:t>
            </a:r>
            <a:endParaRPr lang="en-US" altLang="ja-JP" dirty="0"/>
          </a:p>
        </p:txBody>
      </p:sp>
    </p:spTree>
    <p:extLst>
      <p:ext uri="{BB962C8B-B14F-4D97-AF65-F5344CB8AC3E}">
        <p14:creationId xmlns:p14="http://schemas.microsoft.com/office/powerpoint/2010/main" val="71825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ダイナミック！マーケティング論①</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8456484" cy="523220"/>
          </a:xfrm>
          <a:prstGeom prst="rect">
            <a:avLst/>
          </a:prstGeom>
        </p:spPr>
        <p:txBody>
          <a:bodyPr wrap="square">
            <a:spAutoFit/>
          </a:bodyPr>
          <a:lstStyle/>
          <a:p>
            <a:r>
              <a:rPr lang="ja-JP" altLang="en-US" sz="2800" dirty="0"/>
              <a:t>新商品が　導入期</a:t>
            </a:r>
            <a:r>
              <a:rPr lang="ja-JP" altLang="en-US" sz="2800" dirty="0">
                <a:solidFill>
                  <a:srgbClr val="000000"/>
                </a:solidFill>
                <a:latin typeface="Calibri" pitchFamily="34" charset="0"/>
              </a:rPr>
              <a:t>　にある事業なのに</a:t>
            </a:r>
            <a:endParaRPr lang="ja-JP" altLang="en-US" sz="2800" dirty="0">
              <a:latin typeface="Calibri" pitchFamily="34" charset="0"/>
            </a:endParaRPr>
          </a:p>
        </p:txBody>
      </p:sp>
      <p:sp>
        <p:nvSpPr>
          <p:cNvPr id="3" name="正方形/長方形 2">
            <a:extLst>
              <a:ext uri="{FF2B5EF4-FFF2-40B4-BE49-F238E27FC236}">
                <a16:creationId xmlns:a16="http://schemas.microsoft.com/office/drawing/2014/main" id="{33AC12E5-7622-406F-B33A-269AD72B445A}"/>
              </a:ext>
            </a:extLst>
          </p:cNvPr>
          <p:cNvSpPr/>
          <p:nvPr/>
        </p:nvSpPr>
        <p:spPr>
          <a:xfrm>
            <a:off x="1584960" y="2342577"/>
            <a:ext cx="2209118" cy="584775"/>
          </a:xfrm>
          <a:prstGeom prst="rect">
            <a:avLst/>
          </a:prstGeom>
        </p:spPr>
        <p:txBody>
          <a:bodyPr wrap="square">
            <a:spAutoFit/>
          </a:bodyPr>
          <a:lstStyle/>
          <a:p>
            <a:r>
              <a:rPr lang="ja-JP" altLang="en-US" sz="3200" dirty="0"/>
              <a:t>失敗例</a:t>
            </a:r>
            <a:endParaRPr lang="en-US" altLang="ja-JP" sz="3200" dirty="0"/>
          </a:p>
        </p:txBody>
      </p:sp>
      <p:sp>
        <p:nvSpPr>
          <p:cNvPr id="5" name="正方形/長方形 4">
            <a:extLst>
              <a:ext uri="{FF2B5EF4-FFF2-40B4-BE49-F238E27FC236}">
                <a16:creationId xmlns:a16="http://schemas.microsoft.com/office/drawing/2014/main" id="{F8474B14-0C43-4C24-A2A3-642BBC48E071}"/>
              </a:ext>
            </a:extLst>
          </p:cNvPr>
          <p:cNvSpPr/>
          <p:nvPr/>
        </p:nvSpPr>
        <p:spPr>
          <a:xfrm>
            <a:off x="1584960" y="5846544"/>
            <a:ext cx="10234001" cy="646331"/>
          </a:xfrm>
          <a:prstGeom prst="rect">
            <a:avLst/>
          </a:prstGeom>
        </p:spPr>
        <p:txBody>
          <a:bodyPr wrap="square">
            <a:spAutoFit/>
          </a:bodyPr>
          <a:lstStyle/>
          <a:p>
            <a:r>
              <a:rPr lang="ja-JP" altLang="en-US" dirty="0"/>
              <a:t>成功率は低いので連打が大事。俗にセンミツ（千個の中で三個しか成功しない）と呼ばれているのだからメゲない。生き残るのは、強いものでも賢いモノでもなく変化に迅速に対応できるもの。</a:t>
            </a:r>
            <a:endParaRPr lang="en-US" altLang="ja-JP" dirty="0"/>
          </a:p>
        </p:txBody>
      </p:sp>
    </p:spTree>
    <p:extLst>
      <p:ext uri="{BB962C8B-B14F-4D97-AF65-F5344CB8AC3E}">
        <p14:creationId xmlns:p14="http://schemas.microsoft.com/office/powerpoint/2010/main" val="55501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ダイナミック！マーケティング論②</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9078992" cy="523220"/>
          </a:xfrm>
          <a:prstGeom prst="rect">
            <a:avLst/>
          </a:prstGeom>
        </p:spPr>
        <p:txBody>
          <a:bodyPr wrap="square">
            <a:spAutoFit/>
          </a:bodyPr>
          <a:lstStyle/>
          <a:p>
            <a:r>
              <a:rPr lang="ja-JP" altLang="en-US" sz="2800" dirty="0"/>
              <a:t>新商品が　</a:t>
            </a:r>
            <a:r>
              <a:rPr lang="ja-JP" altLang="en-US" sz="2800" dirty="0">
                <a:solidFill>
                  <a:srgbClr val="000000"/>
                </a:solidFill>
                <a:latin typeface="Calibri" pitchFamily="34" charset="0"/>
              </a:rPr>
              <a:t>成長期（前半）　にある事業であるならば</a:t>
            </a:r>
            <a:endParaRPr lang="ja-JP" altLang="en-US" sz="2800" dirty="0">
              <a:latin typeface="Calibri" pitchFamily="34" charset="0"/>
            </a:endParaRPr>
          </a:p>
        </p:txBody>
      </p:sp>
      <p:sp>
        <p:nvSpPr>
          <p:cNvPr id="20" name="四角形: 角を丸くする 19">
            <a:extLst>
              <a:ext uri="{FF2B5EF4-FFF2-40B4-BE49-F238E27FC236}">
                <a16:creationId xmlns:a16="http://schemas.microsoft.com/office/drawing/2014/main" id="{4911D1C5-3D14-4BB8-B855-857DC1640A92}"/>
              </a:ext>
            </a:extLst>
          </p:cNvPr>
          <p:cNvSpPr/>
          <p:nvPr/>
        </p:nvSpPr>
        <p:spPr>
          <a:xfrm>
            <a:off x="3797052" y="3963840"/>
            <a:ext cx="2195492" cy="2636133"/>
          </a:xfrm>
          <a:prstGeom prst="roundRect">
            <a:avLst/>
          </a:prstGeom>
          <a:gradFill flip="none" rotWithShape="1">
            <a:gsLst>
              <a:gs pos="0">
                <a:srgbClr val="FFD1D1"/>
              </a:gs>
              <a:gs pos="77000">
                <a:schemeClr val="bg1"/>
              </a:gs>
              <a:gs pos="90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19B218EA-DACC-4D60-9C89-542ADCF1D7A8}"/>
              </a:ext>
            </a:extLst>
          </p:cNvPr>
          <p:cNvCxnSpPr>
            <a:cxnSpLocks/>
          </p:cNvCxnSpPr>
          <p:nvPr/>
        </p:nvCxnSpPr>
        <p:spPr bwMode="auto">
          <a:xfrm>
            <a:off x="1293248" y="6610176"/>
            <a:ext cx="10060552" cy="318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77EF582-A001-40EB-B188-5B6592B3A518}"/>
              </a:ext>
            </a:extLst>
          </p:cNvPr>
          <p:cNvCxnSpPr>
            <a:cxnSpLocks/>
          </p:cNvCxnSpPr>
          <p:nvPr/>
        </p:nvCxnSpPr>
        <p:spPr bwMode="auto">
          <a:xfrm flipV="1">
            <a:off x="1306917" y="3165224"/>
            <a:ext cx="12653" cy="34479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66">
            <a:extLst>
              <a:ext uri="{FF2B5EF4-FFF2-40B4-BE49-F238E27FC236}">
                <a16:creationId xmlns:a16="http://schemas.microsoft.com/office/drawing/2014/main" id="{B1AC3A6F-468B-4E29-9B0A-E2E7503B7B56}"/>
              </a:ext>
            </a:extLst>
          </p:cNvPr>
          <p:cNvSpPr>
            <a:spLocks noChangeArrowheads="1"/>
          </p:cNvSpPr>
          <p:nvPr/>
        </p:nvSpPr>
        <p:spPr bwMode="auto">
          <a:xfrm>
            <a:off x="1789615" y="4392632"/>
            <a:ext cx="1440146" cy="461665"/>
          </a:xfrm>
          <a:prstGeom prst="rect">
            <a:avLst/>
          </a:prstGeom>
          <a:noFill/>
          <a:ln w="9525">
            <a:noFill/>
            <a:miter lim="800000"/>
            <a:headEnd/>
            <a:tailEnd/>
          </a:ln>
        </p:spPr>
        <p:txBody>
          <a:bodyPr wrap="square">
            <a:spAutoFit/>
          </a:bodyPr>
          <a:lstStyle/>
          <a:p>
            <a:pPr algn="ctr"/>
            <a:r>
              <a:rPr lang="ja-JP" altLang="en-US" sz="2400" dirty="0">
                <a:latin typeface="Calibri" pitchFamily="34" charset="0"/>
              </a:rPr>
              <a:t>導入期</a:t>
            </a:r>
          </a:p>
        </p:txBody>
      </p:sp>
      <p:cxnSp>
        <p:nvCxnSpPr>
          <p:cNvPr id="24" name="直線コネクタ 23">
            <a:extLst>
              <a:ext uri="{FF2B5EF4-FFF2-40B4-BE49-F238E27FC236}">
                <a16:creationId xmlns:a16="http://schemas.microsoft.com/office/drawing/2014/main" id="{08A59986-97AE-49F3-8095-12CCC55041CD}"/>
              </a:ext>
            </a:extLst>
          </p:cNvPr>
          <p:cNvCxnSpPr>
            <a:cxnSpLocks/>
          </p:cNvCxnSpPr>
          <p:nvPr/>
        </p:nvCxnSpPr>
        <p:spPr bwMode="auto">
          <a:xfrm flipV="1">
            <a:off x="3657310" y="3947913"/>
            <a:ext cx="36752" cy="263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C99FABD-F733-423A-8EF4-75CC021F3D97}"/>
              </a:ext>
            </a:extLst>
          </p:cNvPr>
          <p:cNvCxnSpPr>
            <a:cxnSpLocks/>
          </p:cNvCxnSpPr>
          <p:nvPr/>
        </p:nvCxnSpPr>
        <p:spPr bwMode="auto">
          <a:xfrm flipV="1">
            <a:off x="8850000" y="3788229"/>
            <a:ext cx="0" cy="2789789"/>
          </a:xfrm>
          <a:prstGeom prst="line">
            <a:avLst/>
          </a:prstGeom>
        </p:spPr>
        <p:style>
          <a:lnRef idx="1">
            <a:schemeClr val="accent1"/>
          </a:lnRef>
          <a:fillRef idx="0">
            <a:schemeClr val="accent1"/>
          </a:fillRef>
          <a:effectRef idx="0">
            <a:schemeClr val="accent1"/>
          </a:effectRef>
          <a:fontRef idx="minor">
            <a:schemeClr val="tx1"/>
          </a:fontRef>
        </p:style>
      </p:cxnSp>
      <p:sp>
        <p:nvSpPr>
          <p:cNvPr id="26" name="正方形/長方形 66">
            <a:extLst>
              <a:ext uri="{FF2B5EF4-FFF2-40B4-BE49-F238E27FC236}">
                <a16:creationId xmlns:a16="http://schemas.microsoft.com/office/drawing/2014/main" id="{CC4A8784-FFE4-497F-9958-663E2871B008}"/>
              </a:ext>
            </a:extLst>
          </p:cNvPr>
          <p:cNvSpPr>
            <a:spLocks noChangeArrowheads="1"/>
          </p:cNvSpPr>
          <p:nvPr/>
        </p:nvSpPr>
        <p:spPr bwMode="auto">
          <a:xfrm>
            <a:off x="4177026" y="4324447"/>
            <a:ext cx="1423709" cy="584775"/>
          </a:xfrm>
          <a:prstGeom prst="rect">
            <a:avLst/>
          </a:prstGeom>
          <a:noFill/>
          <a:ln w="9525">
            <a:noFill/>
            <a:miter lim="800000"/>
            <a:headEnd/>
            <a:tailEnd/>
          </a:ln>
        </p:spPr>
        <p:txBody>
          <a:bodyPr wrap="square">
            <a:spAutoFit/>
          </a:bodyPr>
          <a:lstStyle/>
          <a:p>
            <a:pPr algn="ctr"/>
            <a:r>
              <a:rPr lang="ja-JP" altLang="en-US" sz="3200" b="1" dirty="0">
                <a:solidFill>
                  <a:srgbClr val="C00000"/>
                </a:solidFill>
                <a:latin typeface="Calibri" pitchFamily="34" charset="0"/>
              </a:rPr>
              <a:t>成長期</a:t>
            </a:r>
          </a:p>
        </p:txBody>
      </p:sp>
      <p:sp>
        <p:nvSpPr>
          <p:cNvPr id="27" name="正方形/長方形 46">
            <a:extLst>
              <a:ext uri="{FF2B5EF4-FFF2-40B4-BE49-F238E27FC236}">
                <a16:creationId xmlns:a16="http://schemas.microsoft.com/office/drawing/2014/main" id="{A94E75CA-1646-490F-ACCC-EB1E829B59E6}"/>
              </a:ext>
            </a:extLst>
          </p:cNvPr>
          <p:cNvSpPr>
            <a:spLocks noChangeArrowheads="1"/>
          </p:cNvSpPr>
          <p:nvPr/>
        </p:nvSpPr>
        <p:spPr bwMode="auto">
          <a:xfrm>
            <a:off x="1319570" y="3440436"/>
            <a:ext cx="730516" cy="369332"/>
          </a:xfrm>
          <a:prstGeom prst="rect">
            <a:avLst/>
          </a:prstGeom>
          <a:noFill/>
          <a:ln w="9525">
            <a:noFill/>
            <a:miter lim="800000"/>
            <a:headEnd/>
            <a:tailEnd/>
          </a:ln>
        </p:spPr>
        <p:txBody>
          <a:bodyPr>
            <a:spAutoFit/>
          </a:bodyPr>
          <a:lstStyle/>
          <a:p>
            <a:r>
              <a:rPr lang="ja-JP" altLang="en-US" dirty="0">
                <a:latin typeface="Calibri" pitchFamily="34" charset="0"/>
              </a:rPr>
              <a:t>需要</a:t>
            </a:r>
            <a:endParaRPr lang="en-US" altLang="ja-JP" dirty="0">
              <a:latin typeface="Calibri" pitchFamily="34" charset="0"/>
            </a:endParaRPr>
          </a:p>
        </p:txBody>
      </p:sp>
      <p:sp>
        <p:nvSpPr>
          <p:cNvPr id="28" name="正方形/長方形 48">
            <a:extLst>
              <a:ext uri="{FF2B5EF4-FFF2-40B4-BE49-F238E27FC236}">
                <a16:creationId xmlns:a16="http://schemas.microsoft.com/office/drawing/2014/main" id="{8BFAFFD7-BC97-401D-9C09-6CA44975BE79}"/>
              </a:ext>
            </a:extLst>
          </p:cNvPr>
          <p:cNvSpPr>
            <a:spLocks noChangeArrowheads="1"/>
          </p:cNvSpPr>
          <p:nvPr/>
        </p:nvSpPr>
        <p:spPr bwMode="auto">
          <a:xfrm>
            <a:off x="10521251" y="6264549"/>
            <a:ext cx="654745" cy="369332"/>
          </a:xfrm>
          <a:prstGeom prst="rect">
            <a:avLst/>
          </a:prstGeom>
          <a:noFill/>
          <a:ln w="9525">
            <a:noFill/>
            <a:miter lim="800000"/>
            <a:headEnd/>
            <a:tailEnd/>
          </a:ln>
        </p:spPr>
        <p:txBody>
          <a:bodyPr wrap="square">
            <a:spAutoFit/>
          </a:bodyPr>
          <a:lstStyle/>
          <a:p>
            <a:pPr algn="r">
              <a:defRPr/>
            </a:pPr>
            <a:r>
              <a:rPr lang="ja-JP" altLang="en-US" dirty="0">
                <a:solidFill>
                  <a:srgbClr val="000000"/>
                </a:solidFill>
                <a:latin typeface="+mn-ea"/>
                <a:ea typeface="+mn-ea"/>
              </a:rPr>
              <a:t>時間</a:t>
            </a:r>
            <a:endParaRPr lang="ja-JP" altLang="en-US" dirty="0">
              <a:latin typeface="+mn-ea"/>
              <a:ea typeface="+mn-ea"/>
            </a:endParaRPr>
          </a:p>
        </p:txBody>
      </p:sp>
      <p:sp>
        <p:nvSpPr>
          <p:cNvPr id="29" name="正方形/長方形 66">
            <a:extLst>
              <a:ext uri="{FF2B5EF4-FFF2-40B4-BE49-F238E27FC236}">
                <a16:creationId xmlns:a16="http://schemas.microsoft.com/office/drawing/2014/main" id="{DBB6B47C-01BA-43CC-8C16-EB1E17A3D090}"/>
              </a:ext>
            </a:extLst>
          </p:cNvPr>
          <p:cNvSpPr>
            <a:spLocks noChangeArrowheads="1"/>
          </p:cNvSpPr>
          <p:nvPr/>
        </p:nvSpPr>
        <p:spPr bwMode="auto">
          <a:xfrm>
            <a:off x="7046317" y="4392632"/>
            <a:ext cx="1225791"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成熟期</a:t>
            </a:r>
            <a:endParaRPr lang="ja-JP" altLang="en-US" sz="2400" dirty="0">
              <a:latin typeface="Calibri" pitchFamily="34" charset="0"/>
            </a:endParaRPr>
          </a:p>
        </p:txBody>
      </p:sp>
      <p:sp>
        <p:nvSpPr>
          <p:cNvPr id="30" name="正方形/長方形 66">
            <a:extLst>
              <a:ext uri="{FF2B5EF4-FFF2-40B4-BE49-F238E27FC236}">
                <a16:creationId xmlns:a16="http://schemas.microsoft.com/office/drawing/2014/main" id="{0E391321-BD2A-4BBE-9B00-2ED3B4A971B6}"/>
              </a:ext>
            </a:extLst>
          </p:cNvPr>
          <p:cNvSpPr>
            <a:spLocks noChangeArrowheads="1"/>
          </p:cNvSpPr>
          <p:nvPr/>
        </p:nvSpPr>
        <p:spPr bwMode="auto">
          <a:xfrm>
            <a:off x="9434547" y="4412967"/>
            <a:ext cx="1156902"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衰退期</a:t>
            </a:r>
            <a:endParaRPr lang="ja-JP" altLang="en-US" sz="2400" dirty="0">
              <a:latin typeface="Calibri" pitchFamily="34" charset="0"/>
            </a:endParaRPr>
          </a:p>
        </p:txBody>
      </p:sp>
      <p:cxnSp>
        <p:nvCxnSpPr>
          <p:cNvPr id="31" name="直線コネクタ 30">
            <a:extLst>
              <a:ext uri="{FF2B5EF4-FFF2-40B4-BE49-F238E27FC236}">
                <a16:creationId xmlns:a16="http://schemas.microsoft.com/office/drawing/2014/main" id="{B6A4479B-8FC2-4050-910E-4A303AE32F7D}"/>
              </a:ext>
            </a:extLst>
          </p:cNvPr>
          <p:cNvCxnSpPr>
            <a:cxnSpLocks/>
          </p:cNvCxnSpPr>
          <p:nvPr/>
        </p:nvCxnSpPr>
        <p:spPr bwMode="auto">
          <a:xfrm flipV="1">
            <a:off x="6323525" y="3947913"/>
            <a:ext cx="2" cy="2612231"/>
          </a:xfrm>
          <a:prstGeom prst="line">
            <a:avLst/>
          </a:prstGeom>
        </p:spPr>
        <p:style>
          <a:lnRef idx="1">
            <a:schemeClr val="accent1"/>
          </a:lnRef>
          <a:fillRef idx="0">
            <a:schemeClr val="accent1"/>
          </a:fillRef>
          <a:effectRef idx="0">
            <a:schemeClr val="accent1"/>
          </a:effectRef>
          <a:fontRef idx="minor">
            <a:schemeClr val="tx1"/>
          </a:fontRef>
        </p:style>
      </p:cxnSp>
      <p:sp>
        <p:nvSpPr>
          <p:cNvPr id="32" name="右矢印 28">
            <a:extLst>
              <a:ext uri="{FF2B5EF4-FFF2-40B4-BE49-F238E27FC236}">
                <a16:creationId xmlns:a16="http://schemas.microsoft.com/office/drawing/2014/main" id="{2A831EF5-219A-413C-90FD-AC1B3BFB84AA}"/>
              </a:ext>
            </a:extLst>
          </p:cNvPr>
          <p:cNvSpPr/>
          <p:nvPr/>
        </p:nvSpPr>
        <p:spPr>
          <a:xfrm rot="5696521">
            <a:off x="3981371" y="5288634"/>
            <a:ext cx="658817" cy="530233"/>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フリーフォーム: 図形 32">
            <a:extLst>
              <a:ext uri="{FF2B5EF4-FFF2-40B4-BE49-F238E27FC236}">
                <a16:creationId xmlns:a16="http://schemas.microsoft.com/office/drawing/2014/main" id="{D48211DC-56D1-4676-AEB8-0A45FA809E9E}"/>
              </a:ext>
            </a:extLst>
          </p:cNvPr>
          <p:cNvSpPr/>
          <p:nvPr/>
        </p:nvSpPr>
        <p:spPr>
          <a:xfrm>
            <a:off x="1378859" y="3739699"/>
            <a:ext cx="9797137" cy="2794777"/>
          </a:xfrm>
          <a:custGeom>
            <a:avLst/>
            <a:gdLst>
              <a:gd name="connsiteX0" fmla="*/ 0 w 9260115"/>
              <a:gd name="connsiteY0" fmla="*/ 3773836 h 3773836"/>
              <a:gd name="connsiteX1" fmla="*/ 1277258 w 9260115"/>
              <a:gd name="connsiteY1" fmla="*/ 3643207 h 3773836"/>
              <a:gd name="connsiteX2" fmla="*/ 2119086 w 9260115"/>
              <a:gd name="connsiteY2" fmla="*/ 3410979 h 3773836"/>
              <a:gd name="connsiteX3" fmla="*/ 2873829 w 9260115"/>
              <a:gd name="connsiteY3" fmla="*/ 2844922 h 3773836"/>
              <a:gd name="connsiteX4" fmla="*/ 3425372 w 9260115"/>
              <a:gd name="connsiteY4" fmla="*/ 2119207 h 3773836"/>
              <a:gd name="connsiteX5" fmla="*/ 3889829 w 9260115"/>
              <a:gd name="connsiteY5" fmla="*/ 1378979 h 3773836"/>
              <a:gd name="connsiteX6" fmla="*/ 4412343 w 9260115"/>
              <a:gd name="connsiteY6" fmla="*/ 841950 h 3773836"/>
              <a:gd name="connsiteX7" fmla="*/ 5138058 w 9260115"/>
              <a:gd name="connsiteY7" fmla="*/ 392007 h 3773836"/>
              <a:gd name="connsiteX8" fmla="*/ 6052458 w 9260115"/>
              <a:gd name="connsiteY8" fmla="*/ 58179 h 3773836"/>
              <a:gd name="connsiteX9" fmla="*/ 7344229 w 9260115"/>
              <a:gd name="connsiteY9" fmla="*/ 29150 h 3773836"/>
              <a:gd name="connsiteX10" fmla="*/ 9260115 w 9260115"/>
              <a:gd name="connsiteY10" fmla="*/ 362979 h 377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0115" h="3773836">
                <a:moveTo>
                  <a:pt x="0" y="3773836"/>
                </a:moveTo>
                <a:cubicBezTo>
                  <a:pt x="462038" y="3738759"/>
                  <a:pt x="924077" y="3703683"/>
                  <a:pt x="1277258" y="3643207"/>
                </a:cubicBezTo>
                <a:cubicBezTo>
                  <a:pt x="1630439" y="3582731"/>
                  <a:pt x="1852991" y="3544026"/>
                  <a:pt x="2119086" y="3410979"/>
                </a:cubicBezTo>
                <a:cubicBezTo>
                  <a:pt x="2385181" y="3277932"/>
                  <a:pt x="2656115" y="3060217"/>
                  <a:pt x="2873829" y="2844922"/>
                </a:cubicBezTo>
                <a:cubicBezTo>
                  <a:pt x="3091543" y="2629627"/>
                  <a:pt x="3256039" y="2363531"/>
                  <a:pt x="3425372" y="2119207"/>
                </a:cubicBezTo>
                <a:cubicBezTo>
                  <a:pt x="3594705" y="1874883"/>
                  <a:pt x="3725334" y="1591855"/>
                  <a:pt x="3889829" y="1378979"/>
                </a:cubicBezTo>
                <a:cubicBezTo>
                  <a:pt x="4054324" y="1166103"/>
                  <a:pt x="4204305" y="1006445"/>
                  <a:pt x="4412343" y="841950"/>
                </a:cubicBezTo>
                <a:cubicBezTo>
                  <a:pt x="4620381" y="677455"/>
                  <a:pt x="4864705" y="522636"/>
                  <a:pt x="5138058" y="392007"/>
                </a:cubicBezTo>
                <a:cubicBezTo>
                  <a:pt x="5411411" y="261378"/>
                  <a:pt x="5684763" y="118655"/>
                  <a:pt x="6052458" y="58179"/>
                </a:cubicBezTo>
                <a:cubicBezTo>
                  <a:pt x="6420153" y="-2297"/>
                  <a:pt x="6809620" y="-21650"/>
                  <a:pt x="7344229" y="29150"/>
                </a:cubicBezTo>
                <a:cubicBezTo>
                  <a:pt x="7878839" y="79950"/>
                  <a:pt x="8569477" y="221464"/>
                  <a:pt x="9260115" y="36297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66">
            <a:extLst>
              <a:ext uri="{FF2B5EF4-FFF2-40B4-BE49-F238E27FC236}">
                <a16:creationId xmlns:a16="http://schemas.microsoft.com/office/drawing/2014/main" id="{039AE30B-3AF0-4458-A0C5-542FEF7503CF}"/>
              </a:ext>
            </a:extLst>
          </p:cNvPr>
          <p:cNvSpPr>
            <a:spLocks noChangeArrowheads="1"/>
          </p:cNvSpPr>
          <p:nvPr/>
        </p:nvSpPr>
        <p:spPr bwMode="auto">
          <a:xfrm>
            <a:off x="3688186" y="4797516"/>
            <a:ext cx="1423709" cy="400110"/>
          </a:xfrm>
          <a:prstGeom prst="rect">
            <a:avLst/>
          </a:prstGeom>
          <a:noFill/>
          <a:ln w="9525">
            <a:noFill/>
            <a:miter lim="800000"/>
            <a:headEnd/>
            <a:tailEnd/>
          </a:ln>
        </p:spPr>
        <p:txBody>
          <a:bodyPr wrap="square">
            <a:spAutoFit/>
          </a:bodyPr>
          <a:lstStyle/>
          <a:p>
            <a:pPr algn="ctr"/>
            <a:r>
              <a:rPr lang="ja-JP" altLang="en-US" sz="2000" b="1" dirty="0">
                <a:solidFill>
                  <a:srgbClr val="C00000"/>
                </a:solidFill>
                <a:latin typeface="Calibri" pitchFamily="34" charset="0"/>
              </a:rPr>
              <a:t>（前期）</a:t>
            </a:r>
          </a:p>
        </p:txBody>
      </p:sp>
    </p:spTree>
    <p:extLst>
      <p:ext uri="{BB962C8B-B14F-4D97-AF65-F5344CB8AC3E}">
        <p14:creationId xmlns:p14="http://schemas.microsoft.com/office/powerpoint/2010/main" val="2996636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ダイナミック！マーケティング論②</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9078992" cy="523220"/>
          </a:xfrm>
          <a:prstGeom prst="rect">
            <a:avLst/>
          </a:prstGeom>
        </p:spPr>
        <p:txBody>
          <a:bodyPr wrap="square">
            <a:spAutoFit/>
          </a:bodyPr>
          <a:lstStyle/>
          <a:p>
            <a:r>
              <a:rPr lang="ja-JP" altLang="en-US" sz="2800" dirty="0"/>
              <a:t>新商品が　</a:t>
            </a:r>
            <a:r>
              <a:rPr lang="ja-JP" altLang="en-US" sz="2800" dirty="0">
                <a:solidFill>
                  <a:srgbClr val="000000"/>
                </a:solidFill>
                <a:latin typeface="Calibri" pitchFamily="34" charset="0"/>
              </a:rPr>
              <a:t>成長期（前半）　にある事業であるならば</a:t>
            </a:r>
            <a:endParaRPr lang="ja-JP" altLang="en-US" sz="2800" dirty="0">
              <a:latin typeface="Calibri" pitchFamily="34" charset="0"/>
            </a:endParaRPr>
          </a:p>
        </p:txBody>
      </p:sp>
    </p:spTree>
    <p:extLst>
      <p:ext uri="{BB962C8B-B14F-4D97-AF65-F5344CB8AC3E}">
        <p14:creationId xmlns:p14="http://schemas.microsoft.com/office/powerpoint/2010/main" val="2600251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ダイナミック！マーケティング論③</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9078992" cy="523220"/>
          </a:xfrm>
          <a:prstGeom prst="rect">
            <a:avLst/>
          </a:prstGeom>
        </p:spPr>
        <p:txBody>
          <a:bodyPr wrap="square">
            <a:spAutoFit/>
          </a:bodyPr>
          <a:lstStyle/>
          <a:p>
            <a:r>
              <a:rPr lang="ja-JP" altLang="en-US" sz="2800" dirty="0"/>
              <a:t>新商品が　</a:t>
            </a:r>
            <a:r>
              <a:rPr lang="ja-JP" altLang="en-US" sz="2800" dirty="0">
                <a:solidFill>
                  <a:srgbClr val="000000"/>
                </a:solidFill>
                <a:latin typeface="Calibri" pitchFamily="34" charset="0"/>
              </a:rPr>
              <a:t>成長期（前半）　にある事業なのに</a:t>
            </a:r>
            <a:endParaRPr lang="ja-JP" altLang="en-US" sz="2800" dirty="0">
              <a:latin typeface="Calibri" pitchFamily="34" charset="0"/>
            </a:endParaRPr>
          </a:p>
        </p:txBody>
      </p:sp>
      <p:sp>
        <p:nvSpPr>
          <p:cNvPr id="4" name="正方形/長方形 3">
            <a:extLst>
              <a:ext uri="{FF2B5EF4-FFF2-40B4-BE49-F238E27FC236}">
                <a16:creationId xmlns:a16="http://schemas.microsoft.com/office/drawing/2014/main" id="{BA3CC815-554D-4274-AD34-B33F25FDCB07}"/>
              </a:ext>
            </a:extLst>
          </p:cNvPr>
          <p:cNvSpPr/>
          <p:nvPr/>
        </p:nvSpPr>
        <p:spPr>
          <a:xfrm>
            <a:off x="1584960" y="2342577"/>
            <a:ext cx="2209118" cy="584775"/>
          </a:xfrm>
          <a:prstGeom prst="rect">
            <a:avLst/>
          </a:prstGeom>
        </p:spPr>
        <p:txBody>
          <a:bodyPr wrap="square">
            <a:spAutoFit/>
          </a:bodyPr>
          <a:lstStyle/>
          <a:p>
            <a:r>
              <a:rPr lang="ja-JP" altLang="en-US" sz="3200" dirty="0"/>
              <a:t>失敗例</a:t>
            </a:r>
            <a:endParaRPr lang="en-US" altLang="ja-JP" sz="3200" dirty="0"/>
          </a:p>
        </p:txBody>
      </p:sp>
    </p:spTree>
    <p:extLst>
      <p:ext uri="{BB962C8B-B14F-4D97-AF65-F5344CB8AC3E}">
        <p14:creationId xmlns:p14="http://schemas.microsoft.com/office/powerpoint/2010/main" val="1470104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ダイナミック！マーケティング論③</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9489598" cy="523220"/>
          </a:xfrm>
          <a:prstGeom prst="rect">
            <a:avLst/>
          </a:prstGeom>
        </p:spPr>
        <p:txBody>
          <a:bodyPr wrap="square">
            <a:spAutoFit/>
          </a:bodyPr>
          <a:lstStyle/>
          <a:p>
            <a:r>
              <a:rPr lang="ja-JP" altLang="en-US" sz="2800" dirty="0"/>
              <a:t>新商品が　</a:t>
            </a:r>
            <a:r>
              <a:rPr lang="ja-JP" altLang="en-US" sz="2800" dirty="0">
                <a:solidFill>
                  <a:srgbClr val="000000"/>
                </a:solidFill>
                <a:latin typeface="Calibri" pitchFamily="34" charset="0"/>
              </a:rPr>
              <a:t>成長期（後半）　にある事業であるならば</a:t>
            </a:r>
            <a:endParaRPr lang="ja-JP" altLang="en-US" sz="2800" dirty="0">
              <a:latin typeface="Calibri" pitchFamily="34" charset="0"/>
            </a:endParaRPr>
          </a:p>
        </p:txBody>
      </p:sp>
      <p:sp>
        <p:nvSpPr>
          <p:cNvPr id="20" name="四角形: 角を丸くする 19">
            <a:extLst>
              <a:ext uri="{FF2B5EF4-FFF2-40B4-BE49-F238E27FC236}">
                <a16:creationId xmlns:a16="http://schemas.microsoft.com/office/drawing/2014/main" id="{D72BACBC-F10A-4BA2-9E86-6BA2C326D0FD}"/>
              </a:ext>
            </a:extLst>
          </p:cNvPr>
          <p:cNvSpPr/>
          <p:nvPr/>
        </p:nvSpPr>
        <p:spPr>
          <a:xfrm>
            <a:off x="3797052" y="3963840"/>
            <a:ext cx="2195492" cy="2636133"/>
          </a:xfrm>
          <a:prstGeom prst="roundRect">
            <a:avLst/>
          </a:prstGeom>
          <a:gradFill flip="none" rotWithShape="1">
            <a:gsLst>
              <a:gs pos="0">
                <a:srgbClr val="FFD1D1"/>
              </a:gs>
              <a:gs pos="77000">
                <a:schemeClr val="bg1"/>
              </a:gs>
              <a:gs pos="90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C3C703E3-0BF0-4642-A63D-8BD5E61630F2}"/>
              </a:ext>
            </a:extLst>
          </p:cNvPr>
          <p:cNvCxnSpPr>
            <a:cxnSpLocks/>
          </p:cNvCxnSpPr>
          <p:nvPr/>
        </p:nvCxnSpPr>
        <p:spPr bwMode="auto">
          <a:xfrm>
            <a:off x="1293248" y="6610176"/>
            <a:ext cx="10060552" cy="318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83065DB2-36AF-488E-B15D-38F23AC89294}"/>
              </a:ext>
            </a:extLst>
          </p:cNvPr>
          <p:cNvCxnSpPr>
            <a:cxnSpLocks/>
          </p:cNvCxnSpPr>
          <p:nvPr/>
        </p:nvCxnSpPr>
        <p:spPr bwMode="auto">
          <a:xfrm flipV="1">
            <a:off x="1306917" y="3165224"/>
            <a:ext cx="12653" cy="34479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66">
            <a:extLst>
              <a:ext uri="{FF2B5EF4-FFF2-40B4-BE49-F238E27FC236}">
                <a16:creationId xmlns:a16="http://schemas.microsoft.com/office/drawing/2014/main" id="{8203159D-937F-4F81-BF1B-328EDB55A2B4}"/>
              </a:ext>
            </a:extLst>
          </p:cNvPr>
          <p:cNvSpPr>
            <a:spLocks noChangeArrowheads="1"/>
          </p:cNvSpPr>
          <p:nvPr/>
        </p:nvSpPr>
        <p:spPr bwMode="auto">
          <a:xfrm>
            <a:off x="1789615" y="4392632"/>
            <a:ext cx="1440146" cy="461665"/>
          </a:xfrm>
          <a:prstGeom prst="rect">
            <a:avLst/>
          </a:prstGeom>
          <a:noFill/>
          <a:ln w="9525">
            <a:noFill/>
            <a:miter lim="800000"/>
            <a:headEnd/>
            <a:tailEnd/>
          </a:ln>
        </p:spPr>
        <p:txBody>
          <a:bodyPr wrap="square">
            <a:spAutoFit/>
          </a:bodyPr>
          <a:lstStyle/>
          <a:p>
            <a:pPr algn="ctr"/>
            <a:r>
              <a:rPr lang="ja-JP" altLang="en-US" sz="2400" dirty="0">
                <a:latin typeface="Calibri" pitchFamily="34" charset="0"/>
              </a:rPr>
              <a:t>導入期</a:t>
            </a:r>
          </a:p>
        </p:txBody>
      </p:sp>
      <p:cxnSp>
        <p:nvCxnSpPr>
          <p:cNvPr id="24" name="直線コネクタ 23">
            <a:extLst>
              <a:ext uri="{FF2B5EF4-FFF2-40B4-BE49-F238E27FC236}">
                <a16:creationId xmlns:a16="http://schemas.microsoft.com/office/drawing/2014/main" id="{5493E69F-7D3F-4F6C-A19E-2D6C0926C733}"/>
              </a:ext>
            </a:extLst>
          </p:cNvPr>
          <p:cNvCxnSpPr>
            <a:cxnSpLocks/>
          </p:cNvCxnSpPr>
          <p:nvPr/>
        </p:nvCxnSpPr>
        <p:spPr bwMode="auto">
          <a:xfrm flipV="1">
            <a:off x="3657310" y="3947913"/>
            <a:ext cx="36752" cy="263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6492D08-9AED-4BF1-85DC-563E8B44B9B3}"/>
              </a:ext>
            </a:extLst>
          </p:cNvPr>
          <p:cNvCxnSpPr>
            <a:cxnSpLocks/>
          </p:cNvCxnSpPr>
          <p:nvPr/>
        </p:nvCxnSpPr>
        <p:spPr bwMode="auto">
          <a:xfrm flipV="1">
            <a:off x="8850000" y="3788229"/>
            <a:ext cx="0" cy="2789789"/>
          </a:xfrm>
          <a:prstGeom prst="line">
            <a:avLst/>
          </a:prstGeom>
        </p:spPr>
        <p:style>
          <a:lnRef idx="1">
            <a:schemeClr val="accent1"/>
          </a:lnRef>
          <a:fillRef idx="0">
            <a:schemeClr val="accent1"/>
          </a:fillRef>
          <a:effectRef idx="0">
            <a:schemeClr val="accent1"/>
          </a:effectRef>
          <a:fontRef idx="minor">
            <a:schemeClr val="tx1"/>
          </a:fontRef>
        </p:style>
      </p:cxnSp>
      <p:sp>
        <p:nvSpPr>
          <p:cNvPr id="26" name="正方形/長方形 66">
            <a:extLst>
              <a:ext uri="{FF2B5EF4-FFF2-40B4-BE49-F238E27FC236}">
                <a16:creationId xmlns:a16="http://schemas.microsoft.com/office/drawing/2014/main" id="{1E08A963-14B5-4128-B298-8102D22FF1DE}"/>
              </a:ext>
            </a:extLst>
          </p:cNvPr>
          <p:cNvSpPr>
            <a:spLocks noChangeArrowheads="1"/>
          </p:cNvSpPr>
          <p:nvPr/>
        </p:nvSpPr>
        <p:spPr bwMode="auto">
          <a:xfrm>
            <a:off x="4177026" y="4324447"/>
            <a:ext cx="1423709" cy="584775"/>
          </a:xfrm>
          <a:prstGeom prst="rect">
            <a:avLst/>
          </a:prstGeom>
          <a:noFill/>
          <a:ln w="9525">
            <a:noFill/>
            <a:miter lim="800000"/>
            <a:headEnd/>
            <a:tailEnd/>
          </a:ln>
        </p:spPr>
        <p:txBody>
          <a:bodyPr wrap="square">
            <a:spAutoFit/>
          </a:bodyPr>
          <a:lstStyle/>
          <a:p>
            <a:pPr algn="ctr"/>
            <a:r>
              <a:rPr lang="ja-JP" altLang="en-US" sz="3200" b="1" dirty="0">
                <a:solidFill>
                  <a:srgbClr val="C00000"/>
                </a:solidFill>
                <a:latin typeface="Calibri" pitchFamily="34" charset="0"/>
              </a:rPr>
              <a:t>成長期</a:t>
            </a:r>
          </a:p>
        </p:txBody>
      </p:sp>
      <p:sp>
        <p:nvSpPr>
          <p:cNvPr id="27" name="正方形/長方形 46">
            <a:extLst>
              <a:ext uri="{FF2B5EF4-FFF2-40B4-BE49-F238E27FC236}">
                <a16:creationId xmlns:a16="http://schemas.microsoft.com/office/drawing/2014/main" id="{4D17BD9E-357B-464E-82C1-351C736DFE46}"/>
              </a:ext>
            </a:extLst>
          </p:cNvPr>
          <p:cNvSpPr>
            <a:spLocks noChangeArrowheads="1"/>
          </p:cNvSpPr>
          <p:nvPr/>
        </p:nvSpPr>
        <p:spPr bwMode="auto">
          <a:xfrm>
            <a:off x="1319570" y="3440436"/>
            <a:ext cx="730516" cy="369332"/>
          </a:xfrm>
          <a:prstGeom prst="rect">
            <a:avLst/>
          </a:prstGeom>
          <a:noFill/>
          <a:ln w="9525">
            <a:noFill/>
            <a:miter lim="800000"/>
            <a:headEnd/>
            <a:tailEnd/>
          </a:ln>
        </p:spPr>
        <p:txBody>
          <a:bodyPr>
            <a:spAutoFit/>
          </a:bodyPr>
          <a:lstStyle/>
          <a:p>
            <a:r>
              <a:rPr lang="ja-JP" altLang="en-US" dirty="0">
                <a:latin typeface="Calibri" pitchFamily="34" charset="0"/>
              </a:rPr>
              <a:t>需要</a:t>
            </a:r>
            <a:endParaRPr lang="en-US" altLang="ja-JP" dirty="0">
              <a:latin typeface="Calibri" pitchFamily="34" charset="0"/>
            </a:endParaRPr>
          </a:p>
        </p:txBody>
      </p:sp>
      <p:sp>
        <p:nvSpPr>
          <p:cNvPr id="28" name="正方形/長方形 48">
            <a:extLst>
              <a:ext uri="{FF2B5EF4-FFF2-40B4-BE49-F238E27FC236}">
                <a16:creationId xmlns:a16="http://schemas.microsoft.com/office/drawing/2014/main" id="{9D78FBDC-979B-4A00-994C-FBBF0E05E0E8}"/>
              </a:ext>
            </a:extLst>
          </p:cNvPr>
          <p:cNvSpPr>
            <a:spLocks noChangeArrowheads="1"/>
          </p:cNvSpPr>
          <p:nvPr/>
        </p:nvSpPr>
        <p:spPr bwMode="auto">
          <a:xfrm>
            <a:off x="10521251" y="6264549"/>
            <a:ext cx="654745" cy="369332"/>
          </a:xfrm>
          <a:prstGeom prst="rect">
            <a:avLst/>
          </a:prstGeom>
          <a:noFill/>
          <a:ln w="9525">
            <a:noFill/>
            <a:miter lim="800000"/>
            <a:headEnd/>
            <a:tailEnd/>
          </a:ln>
        </p:spPr>
        <p:txBody>
          <a:bodyPr wrap="square">
            <a:spAutoFit/>
          </a:bodyPr>
          <a:lstStyle/>
          <a:p>
            <a:pPr algn="r">
              <a:defRPr/>
            </a:pPr>
            <a:r>
              <a:rPr lang="ja-JP" altLang="en-US" dirty="0">
                <a:solidFill>
                  <a:srgbClr val="000000"/>
                </a:solidFill>
                <a:latin typeface="+mn-ea"/>
                <a:ea typeface="+mn-ea"/>
              </a:rPr>
              <a:t>時間</a:t>
            </a:r>
            <a:endParaRPr lang="ja-JP" altLang="en-US" dirty="0">
              <a:latin typeface="+mn-ea"/>
              <a:ea typeface="+mn-ea"/>
            </a:endParaRPr>
          </a:p>
        </p:txBody>
      </p:sp>
      <p:sp>
        <p:nvSpPr>
          <p:cNvPr id="29" name="正方形/長方形 66">
            <a:extLst>
              <a:ext uri="{FF2B5EF4-FFF2-40B4-BE49-F238E27FC236}">
                <a16:creationId xmlns:a16="http://schemas.microsoft.com/office/drawing/2014/main" id="{AC35C3DE-3919-400C-9707-1510BF09F79B}"/>
              </a:ext>
            </a:extLst>
          </p:cNvPr>
          <p:cNvSpPr>
            <a:spLocks noChangeArrowheads="1"/>
          </p:cNvSpPr>
          <p:nvPr/>
        </p:nvSpPr>
        <p:spPr bwMode="auto">
          <a:xfrm>
            <a:off x="7046317" y="4392632"/>
            <a:ext cx="1225791"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成熟期</a:t>
            </a:r>
            <a:endParaRPr lang="ja-JP" altLang="en-US" sz="2400" dirty="0">
              <a:latin typeface="Calibri" pitchFamily="34" charset="0"/>
            </a:endParaRPr>
          </a:p>
        </p:txBody>
      </p:sp>
      <p:sp>
        <p:nvSpPr>
          <p:cNvPr id="30" name="正方形/長方形 66">
            <a:extLst>
              <a:ext uri="{FF2B5EF4-FFF2-40B4-BE49-F238E27FC236}">
                <a16:creationId xmlns:a16="http://schemas.microsoft.com/office/drawing/2014/main" id="{1D2C71CB-4A99-4861-83CE-5CA75C65A6E6}"/>
              </a:ext>
            </a:extLst>
          </p:cNvPr>
          <p:cNvSpPr>
            <a:spLocks noChangeArrowheads="1"/>
          </p:cNvSpPr>
          <p:nvPr/>
        </p:nvSpPr>
        <p:spPr bwMode="auto">
          <a:xfrm>
            <a:off x="9434547" y="4412967"/>
            <a:ext cx="1156902"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衰退期</a:t>
            </a:r>
            <a:endParaRPr lang="ja-JP" altLang="en-US" sz="2400" dirty="0">
              <a:latin typeface="Calibri" pitchFamily="34" charset="0"/>
            </a:endParaRPr>
          </a:p>
        </p:txBody>
      </p:sp>
      <p:cxnSp>
        <p:nvCxnSpPr>
          <p:cNvPr id="31" name="直線コネクタ 30">
            <a:extLst>
              <a:ext uri="{FF2B5EF4-FFF2-40B4-BE49-F238E27FC236}">
                <a16:creationId xmlns:a16="http://schemas.microsoft.com/office/drawing/2014/main" id="{2AD21031-C3F8-4AB6-A51F-A2E008F0AC57}"/>
              </a:ext>
            </a:extLst>
          </p:cNvPr>
          <p:cNvCxnSpPr>
            <a:cxnSpLocks/>
          </p:cNvCxnSpPr>
          <p:nvPr/>
        </p:nvCxnSpPr>
        <p:spPr bwMode="auto">
          <a:xfrm flipV="1">
            <a:off x="6323525" y="3947913"/>
            <a:ext cx="2" cy="2612231"/>
          </a:xfrm>
          <a:prstGeom prst="line">
            <a:avLst/>
          </a:prstGeom>
        </p:spPr>
        <p:style>
          <a:lnRef idx="1">
            <a:schemeClr val="accent1"/>
          </a:lnRef>
          <a:fillRef idx="0">
            <a:schemeClr val="accent1"/>
          </a:fillRef>
          <a:effectRef idx="0">
            <a:schemeClr val="accent1"/>
          </a:effectRef>
          <a:fontRef idx="minor">
            <a:schemeClr val="tx1"/>
          </a:fontRef>
        </p:style>
      </p:cxnSp>
      <p:sp>
        <p:nvSpPr>
          <p:cNvPr id="32" name="右矢印 28">
            <a:extLst>
              <a:ext uri="{FF2B5EF4-FFF2-40B4-BE49-F238E27FC236}">
                <a16:creationId xmlns:a16="http://schemas.microsoft.com/office/drawing/2014/main" id="{2538A5BA-287E-4465-9CF0-1CAADCA32BDB}"/>
              </a:ext>
            </a:extLst>
          </p:cNvPr>
          <p:cNvSpPr/>
          <p:nvPr/>
        </p:nvSpPr>
        <p:spPr>
          <a:xfrm rot="15567076">
            <a:off x="5242658" y="4976609"/>
            <a:ext cx="658817" cy="530233"/>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フリーフォーム: 図形 32">
            <a:extLst>
              <a:ext uri="{FF2B5EF4-FFF2-40B4-BE49-F238E27FC236}">
                <a16:creationId xmlns:a16="http://schemas.microsoft.com/office/drawing/2014/main" id="{831D2F70-738F-4DBF-AC82-58CFC8E14372}"/>
              </a:ext>
            </a:extLst>
          </p:cNvPr>
          <p:cNvSpPr/>
          <p:nvPr/>
        </p:nvSpPr>
        <p:spPr>
          <a:xfrm>
            <a:off x="1378859" y="3739699"/>
            <a:ext cx="9797137" cy="2794777"/>
          </a:xfrm>
          <a:custGeom>
            <a:avLst/>
            <a:gdLst>
              <a:gd name="connsiteX0" fmla="*/ 0 w 9260115"/>
              <a:gd name="connsiteY0" fmla="*/ 3773836 h 3773836"/>
              <a:gd name="connsiteX1" fmla="*/ 1277258 w 9260115"/>
              <a:gd name="connsiteY1" fmla="*/ 3643207 h 3773836"/>
              <a:gd name="connsiteX2" fmla="*/ 2119086 w 9260115"/>
              <a:gd name="connsiteY2" fmla="*/ 3410979 h 3773836"/>
              <a:gd name="connsiteX3" fmla="*/ 2873829 w 9260115"/>
              <a:gd name="connsiteY3" fmla="*/ 2844922 h 3773836"/>
              <a:gd name="connsiteX4" fmla="*/ 3425372 w 9260115"/>
              <a:gd name="connsiteY4" fmla="*/ 2119207 h 3773836"/>
              <a:gd name="connsiteX5" fmla="*/ 3889829 w 9260115"/>
              <a:gd name="connsiteY5" fmla="*/ 1378979 h 3773836"/>
              <a:gd name="connsiteX6" fmla="*/ 4412343 w 9260115"/>
              <a:gd name="connsiteY6" fmla="*/ 841950 h 3773836"/>
              <a:gd name="connsiteX7" fmla="*/ 5138058 w 9260115"/>
              <a:gd name="connsiteY7" fmla="*/ 392007 h 3773836"/>
              <a:gd name="connsiteX8" fmla="*/ 6052458 w 9260115"/>
              <a:gd name="connsiteY8" fmla="*/ 58179 h 3773836"/>
              <a:gd name="connsiteX9" fmla="*/ 7344229 w 9260115"/>
              <a:gd name="connsiteY9" fmla="*/ 29150 h 3773836"/>
              <a:gd name="connsiteX10" fmla="*/ 9260115 w 9260115"/>
              <a:gd name="connsiteY10" fmla="*/ 362979 h 377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0115" h="3773836">
                <a:moveTo>
                  <a:pt x="0" y="3773836"/>
                </a:moveTo>
                <a:cubicBezTo>
                  <a:pt x="462038" y="3738759"/>
                  <a:pt x="924077" y="3703683"/>
                  <a:pt x="1277258" y="3643207"/>
                </a:cubicBezTo>
                <a:cubicBezTo>
                  <a:pt x="1630439" y="3582731"/>
                  <a:pt x="1852991" y="3544026"/>
                  <a:pt x="2119086" y="3410979"/>
                </a:cubicBezTo>
                <a:cubicBezTo>
                  <a:pt x="2385181" y="3277932"/>
                  <a:pt x="2656115" y="3060217"/>
                  <a:pt x="2873829" y="2844922"/>
                </a:cubicBezTo>
                <a:cubicBezTo>
                  <a:pt x="3091543" y="2629627"/>
                  <a:pt x="3256039" y="2363531"/>
                  <a:pt x="3425372" y="2119207"/>
                </a:cubicBezTo>
                <a:cubicBezTo>
                  <a:pt x="3594705" y="1874883"/>
                  <a:pt x="3725334" y="1591855"/>
                  <a:pt x="3889829" y="1378979"/>
                </a:cubicBezTo>
                <a:cubicBezTo>
                  <a:pt x="4054324" y="1166103"/>
                  <a:pt x="4204305" y="1006445"/>
                  <a:pt x="4412343" y="841950"/>
                </a:cubicBezTo>
                <a:cubicBezTo>
                  <a:pt x="4620381" y="677455"/>
                  <a:pt x="4864705" y="522636"/>
                  <a:pt x="5138058" y="392007"/>
                </a:cubicBezTo>
                <a:cubicBezTo>
                  <a:pt x="5411411" y="261378"/>
                  <a:pt x="5684763" y="118655"/>
                  <a:pt x="6052458" y="58179"/>
                </a:cubicBezTo>
                <a:cubicBezTo>
                  <a:pt x="6420153" y="-2297"/>
                  <a:pt x="6809620" y="-21650"/>
                  <a:pt x="7344229" y="29150"/>
                </a:cubicBezTo>
                <a:cubicBezTo>
                  <a:pt x="7878839" y="79950"/>
                  <a:pt x="8569477" y="221464"/>
                  <a:pt x="9260115" y="36297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66">
            <a:extLst>
              <a:ext uri="{FF2B5EF4-FFF2-40B4-BE49-F238E27FC236}">
                <a16:creationId xmlns:a16="http://schemas.microsoft.com/office/drawing/2014/main" id="{C711D2B4-8AB6-4E8B-8697-529B52B72FD3}"/>
              </a:ext>
            </a:extLst>
          </p:cNvPr>
          <p:cNvSpPr>
            <a:spLocks noChangeArrowheads="1"/>
          </p:cNvSpPr>
          <p:nvPr/>
        </p:nvSpPr>
        <p:spPr bwMode="auto">
          <a:xfrm>
            <a:off x="5019978" y="5786916"/>
            <a:ext cx="1423709" cy="400110"/>
          </a:xfrm>
          <a:prstGeom prst="rect">
            <a:avLst/>
          </a:prstGeom>
          <a:noFill/>
          <a:ln w="9525">
            <a:noFill/>
            <a:miter lim="800000"/>
            <a:headEnd/>
            <a:tailEnd/>
          </a:ln>
        </p:spPr>
        <p:txBody>
          <a:bodyPr wrap="square">
            <a:spAutoFit/>
          </a:bodyPr>
          <a:lstStyle/>
          <a:p>
            <a:pPr algn="ctr"/>
            <a:r>
              <a:rPr lang="ja-JP" altLang="en-US" sz="2000" b="1" dirty="0">
                <a:solidFill>
                  <a:srgbClr val="C00000"/>
                </a:solidFill>
                <a:latin typeface="Calibri" pitchFamily="34" charset="0"/>
              </a:rPr>
              <a:t>（後期）</a:t>
            </a:r>
          </a:p>
        </p:txBody>
      </p:sp>
    </p:spTree>
    <p:extLst>
      <p:ext uri="{BB962C8B-B14F-4D97-AF65-F5344CB8AC3E}">
        <p14:creationId xmlns:p14="http://schemas.microsoft.com/office/powerpoint/2010/main" val="478488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ダイナミック！マーケティング論③</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9489598" cy="523220"/>
          </a:xfrm>
          <a:prstGeom prst="rect">
            <a:avLst/>
          </a:prstGeom>
        </p:spPr>
        <p:txBody>
          <a:bodyPr wrap="square">
            <a:spAutoFit/>
          </a:bodyPr>
          <a:lstStyle/>
          <a:p>
            <a:r>
              <a:rPr lang="ja-JP" altLang="en-US" sz="2800" dirty="0"/>
              <a:t>新商品が　</a:t>
            </a:r>
            <a:r>
              <a:rPr lang="ja-JP" altLang="en-US" sz="2800" dirty="0">
                <a:solidFill>
                  <a:srgbClr val="000000"/>
                </a:solidFill>
                <a:latin typeface="Calibri" pitchFamily="34" charset="0"/>
              </a:rPr>
              <a:t>成長期（後半）　にある事業であるならば</a:t>
            </a:r>
            <a:endParaRPr lang="ja-JP" altLang="en-US" sz="2800" dirty="0">
              <a:latin typeface="Calibri" pitchFamily="34" charset="0"/>
            </a:endParaRPr>
          </a:p>
        </p:txBody>
      </p:sp>
    </p:spTree>
    <p:extLst>
      <p:ext uri="{BB962C8B-B14F-4D97-AF65-F5344CB8AC3E}">
        <p14:creationId xmlns:p14="http://schemas.microsoft.com/office/powerpoint/2010/main" val="3532757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ダイナミック！マーケティング論③</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9489598" cy="523220"/>
          </a:xfrm>
          <a:prstGeom prst="rect">
            <a:avLst/>
          </a:prstGeom>
        </p:spPr>
        <p:txBody>
          <a:bodyPr wrap="square">
            <a:spAutoFit/>
          </a:bodyPr>
          <a:lstStyle/>
          <a:p>
            <a:r>
              <a:rPr lang="ja-JP" altLang="en-US" sz="2800" dirty="0"/>
              <a:t>新商品が　</a:t>
            </a:r>
            <a:r>
              <a:rPr lang="ja-JP" altLang="en-US" sz="2800" dirty="0">
                <a:solidFill>
                  <a:srgbClr val="000000"/>
                </a:solidFill>
                <a:latin typeface="Calibri" pitchFamily="34" charset="0"/>
              </a:rPr>
              <a:t>成長期（後半）　にある事業なのに</a:t>
            </a:r>
            <a:endParaRPr lang="ja-JP" altLang="en-US" sz="2800" dirty="0">
              <a:latin typeface="Calibri" pitchFamily="34" charset="0"/>
            </a:endParaRPr>
          </a:p>
        </p:txBody>
      </p:sp>
      <p:sp>
        <p:nvSpPr>
          <p:cNvPr id="19" name="正方形/長方形 18">
            <a:extLst>
              <a:ext uri="{FF2B5EF4-FFF2-40B4-BE49-F238E27FC236}">
                <a16:creationId xmlns:a16="http://schemas.microsoft.com/office/drawing/2014/main" id="{CEC8682B-B88A-40EF-AEBD-C648A0B8B4CC}"/>
              </a:ext>
            </a:extLst>
          </p:cNvPr>
          <p:cNvSpPr/>
          <p:nvPr/>
        </p:nvSpPr>
        <p:spPr>
          <a:xfrm>
            <a:off x="1584960" y="2342577"/>
            <a:ext cx="2181822" cy="584775"/>
          </a:xfrm>
          <a:prstGeom prst="rect">
            <a:avLst/>
          </a:prstGeom>
        </p:spPr>
        <p:txBody>
          <a:bodyPr wrap="square">
            <a:spAutoFit/>
          </a:bodyPr>
          <a:lstStyle/>
          <a:p>
            <a:r>
              <a:rPr lang="ja-JP" altLang="en-US" sz="3200" dirty="0"/>
              <a:t>失敗例</a:t>
            </a:r>
            <a:endParaRPr lang="en-US" altLang="ja-JP" sz="3200" dirty="0"/>
          </a:p>
        </p:txBody>
      </p:sp>
    </p:spTree>
    <p:extLst>
      <p:ext uri="{BB962C8B-B14F-4D97-AF65-F5344CB8AC3E}">
        <p14:creationId xmlns:p14="http://schemas.microsoft.com/office/powerpoint/2010/main" val="329256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ダイナミック！マーケティング論④</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8456484" cy="523220"/>
          </a:xfrm>
          <a:prstGeom prst="rect">
            <a:avLst/>
          </a:prstGeom>
        </p:spPr>
        <p:txBody>
          <a:bodyPr wrap="square">
            <a:spAutoFit/>
          </a:bodyPr>
          <a:lstStyle/>
          <a:p>
            <a:r>
              <a:rPr lang="ja-JP" altLang="en-US" sz="2800" dirty="0"/>
              <a:t>新商品が　成熟期</a:t>
            </a:r>
            <a:r>
              <a:rPr lang="ja-JP" altLang="en-US" sz="2800" dirty="0">
                <a:solidFill>
                  <a:srgbClr val="000000"/>
                </a:solidFill>
                <a:latin typeface="Calibri" pitchFamily="34" charset="0"/>
              </a:rPr>
              <a:t>　にある事業であるならば</a:t>
            </a:r>
            <a:endParaRPr lang="ja-JP" altLang="en-US" sz="2800" dirty="0">
              <a:latin typeface="Calibri" pitchFamily="34" charset="0"/>
            </a:endParaRPr>
          </a:p>
        </p:txBody>
      </p:sp>
      <p:sp>
        <p:nvSpPr>
          <p:cNvPr id="4" name="四角形: 角を丸くする 3">
            <a:extLst>
              <a:ext uri="{FF2B5EF4-FFF2-40B4-BE49-F238E27FC236}">
                <a16:creationId xmlns:a16="http://schemas.microsoft.com/office/drawing/2014/main" id="{1103EBBF-0B83-4BF6-80A0-77B893B7FC5F}"/>
              </a:ext>
            </a:extLst>
          </p:cNvPr>
          <p:cNvSpPr/>
          <p:nvPr/>
        </p:nvSpPr>
        <p:spPr>
          <a:xfrm>
            <a:off x="6475508" y="3930501"/>
            <a:ext cx="2195492" cy="2636133"/>
          </a:xfrm>
          <a:prstGeom prst="roundRect">
            <a:avLst/>
          </a:prstGeom>
          <a:gradFill flip="none" rotWithShape="1">
            <a:gsLst>
              <a:gs pos="0">
                <a:srgbClr val="FFD1D1"/>
              </a:gs>
              <a:gs pos="77000">
                <a:schemeClr val="bg1"/>
              </a:gs>
              <a:gs pos="90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65343C1E-DC2C-4136-9627-5B461626DB30}"/>
              </a:ext>
            </a:extLst>
          </p:cNvPr>
          <p:cNvCxnSpPr>
            <a:cxnSpLocks/>
          </p:cNvCxnSpPr>
          <p:nvPr/>
        </p:nvCxnSpPr>
        <p:spPr bwMode="auto">
          <a:xfrm>
            <a:off x="1293248" y="6610176"/>
            <a:ext cx="10060552" cy="318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8E2612F-BA9C-47A2-90EA-ECAED530B1E7}"/>
              </a:ext>
            </a:extLst>
          </p:cNvPr>
          <p:cNvCxnSpPr>
            <a:cxnSpLocks/>
          </p:cNvCxnSpPr>
          <p:nvPr/>
        </p:nvCxnSpPr>
        <p:spPr bwMode="auto">
          <a:xfrm flipV="1">
            <a:off x="1306917" y="3165224"/>
            <a:ext cx="12653" cy="34479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6">
            <a:extLst>
              <a:ext uri="{FF2B5EF4-FFF2-40B4-BE49-F238E27FC236}">
                <a16:creationId xmlns:a16="http://schemas.microsoft.com/office/drawing/2014/main" id="{1E4D3AA5-5A4F-40EC-A0BC-92FE80C15B05}"/>
              </a:ext>
            </a:extLst>
          </p:cNvPr>
          <p:cNvSpPr>
            <a:spLocks noChangeArrowheads="1"/>
          </p:cNvSpPr>
          <p:nvPr/>
        </p:nvSpPr>
        <p:spPr bwMode="auto">
          <a:xfrm>
            <a:off x="1789615" y="4392632"/>
            <a:ext cx="1440146" cy="461665"/>
          </a:xfrm>
          <a:prstGeom prst="rect">
            <a:avLst/>
          </a:prstGeom>
          <a:noFill/>
          <a:ln w="9525">
            <a:noFill/>
            <a:miter lim="800000"/>
            <a:headEnd/>
            <a:tailEnd/>
          </a:ln>
        </p:spPr>
        <p:txBody>
          <a:bodyPr wrap="square">
            <a:spAutoFit/>
          </a:bodyPr>
          <a:lstStyle/>
          <a:p>
            <a:pPr algn="ctr"/>
            <a:r>
              <a:rPr lang="ja-JP" altLang="en-US" sz="2400" dirty="0">
                <a:latin typeface="Calibri" pitchFamily="34" charset="0"/>
              </a:rPr>
              <a:t>導入期</a:t>
            </a:r>
          </a:p>
        </p:txBody>
      </p:sp>
      <p:cxnSp>
        <p:nvCxnSpPr>
          <p:cNvPr id="9" name="直線コネクタ 8">
            <a:extLst>
              <a:ext uri="{FF2B5EF4-FFF2-40B4-BE49-F238E27FC236}">
                <a16:creationId xmlns:a16="http://schemas.microsoft.com/office/drawing/2014/main" id="{D7679EE6-E520-41BD-A681-A9F2E23FE555}"/>
              </a:ext>
            </a:extLst>
          </p:cNvPr>
          <p:cNvCxnSpPr>
            <a:cxnSpLocks/>
          </p:cNvCxnSpPr>
          <p:nvPr/>
        </p:nvCxnSpPr>
        <p:spPr bwMode="auto">
          <a:xfrm flipV="1">
            <a:off x="3657310" y="3947913"/>
            <a:ext cx="36752" cy="263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2DE6BBC-63A0-4577-A15A-C6B5B05CA593}"/>
              </a:ext>
            </a:extLst>
          </p:cNvPr>
          <p:cNvCxnSpPr>
            <a:cxnSpLocks/>
          </p:cNvCxnSpPr>
          <p:nvPr/>
        </p:nvCxnSpPr>
        <p:spPr bwMode="auto">
          <a:xfrm flipV="1">
            <a:off x="8850000" y="3788229"/>
            <a:ext cx="0" cy="2789789"/>
          </a:xfrm>
          <a:prstGeom prst="line">
            <a:avLst/>
          </a:prstGeom>
        </p:spPr>
        <p:style>
          <a:lnRef idx="1">
            <a:schemeClr val="accent1"/>
          </a:lnRef>
          <a:fillRef idx="0">
            <a:schemeClr val="accent1"/>
          </a:fillRef>
          <a:effectRef idx="0">
            <a:schemeClr val="accent1"/>
          </a:effectRef>
          <a:fontRef idx="minor">
            <a:schemeClr val="tx1"/>
          </a:fontRef>
        </p:style>
      </p:cxnSp>
      <p:sp>
        <p:nvSpPr>
          <p:cNvPr id="11" name="正方形/長方形 66">
            <a:extLst>
              <a:ext uri="{FF2B5EF4-FFF2-40B4-BE49-F238E27FC236}">
                <a16:creationId xmlns:a16="http://schemas.microsoft.com/office/drawing/2014/main" id="{F10EA458-8E2B-4A4F-B147-8877717D754C}"/>
              </a:ext>
            </a:extLst>
          </p:cNvPr>
          <p:cNvSpPr>
            <a:spLocks noChangeArrowheads="1"/>
          </p:cNvSpPr>
          <p:nvPr/>
        </p:nvSpPr>
        <p:spPr bwMode="auto">
          <a:xfrm>
            <a:off x="4316088" y="4392632"/>
            <a:ext cx="1216513" cy="461665"/>
          </a:xfrm>
          <a:prstGeom prst="rect">
            <a:avLst/>
          </a:prstGeom>
          <a:noFill/>
          <a:ln w="9525">
            <a:noFill/>
            <a:miter lim="800000"/>
            <a:headEnd/>
            <a:tailEnd/>
          </a:ln>
        </p:spPr>
        <p:txBody>
          <a:bodyPr>
            <a:spAutoFit/>
          </a:bodyPr>
          <a:lstStyle/>
          <a:p>
            <a:pPr algn="ctr"/>
            <a:r>
              <a:rPr lang="ja-JP" altLang="en-US" sz="2400" dirty="0">
                <a:solidFill>
                  <a:srgbClr val="000000"/>
                </a:solidFill>
                <a:latin typeface="Calibri" pitchFamily="34" charset="0"/>
              </a:rPr>
              <a:t>成長期</a:t>
            </a:r>
            <a:endParaRPr lang="ja-JP" altLang="en-US" sz="2400" dirty="0">
              <a:latin typeface="Calibri" pitchFamily="34" charset="0"/>
            </a:endParaRPr>
          </a:p>
        </p:txBody>
      </p:sp>
      <p:sp>
        <p:nvSpPr>
          <p:cNvPr id="12" name="正方形/長方形 46">
            <a:extLst>
              <a:ext uri="{FF2B5EF4-FFF2-40B4-BE49-F238E27FC236}">
                <a16:creationId xmlns:a16="http://schemas.microsoft.com/office/drawing/2014/main" id="{B319F790-748D-4674-ABE4-6C8097734563}"/>
              </a:ext>
            </a:extLst>
          </p:cNvPr>
          <p:cNvSpPr>
            <a:spLocks noChangeArrowheads="1"/>
          </p:cNvSpPr>
          <p:nvPr/>
        </p:nvSpPr>
        <p:spPr bwMode="auto">
          <a:xfrm>
            <a:off x="1319570" y="3440436"/>
            <a:ext cx="730516" cy="369332"/>
          </a:xfrm>
          <a:prstGeom prst="rect">
            <a:avLst/>
          </a:prstGeom>
          <a:noFill/>
          <a:ln w="9525">
            <a:noFill/>
            <a:miter lim="800000"/>
            <a:headEnd/>
            <a:tailEnd/>
          </a:ln>
        </p:spPr>
        <p:txBody>
          <a:bodyPr>
            <a:spAutoFit/>
          </a:bodyPr>
          <a:lstStyle/>
          <a:p>
            <a:r>
              <a:rPr lang="ja-JP" altLang="en-US" dirty="0">
                <a:latin typeface="Calibri" pitchFamily="34" charset="0"/>
              </a:rPr>
              <a:t>需要</a:t>
            </a:r>
            <a:endParaRPr lang="en-US" altLang="ja-JP" dirty="0">
              <a:latin typeface="Calibri" pitchFamily="34" charset="0"/>
            </a:endParaRPr>
          </a:p>
        </p:txBody>
      </p:sp>
      <p:sp>
        <p:nvSpPr>
          <p:cNvPr id="13" name="正方形/長方形 48">
            <a:extLst>
              <a:ext uri="{FF2B5EF4-FFF2-40B4-BE49-F238E27FC236}">
                <a16:creationId xmlns:a16="http://schemas.microsoft.com/office/drawing/2014/main" id="{524D4FFD-D5C4-4B43-A1FF-CD84864ACAD9}"/>
              </a:ext>
            </a:extLst>
          </p:cNvPr>
          <p:cNvSpPr>
            <a:spLocks noChangeArrowheads="1"/>
          </p:cNvSpPr>
          <p:nvPr/>
        </p:nvSpPr>
        <p:spPr bwMode="auto">
          <a:xfrm>
            <a:off x="10521251" y="6264549"/>
            <a:ext cx="654745" cy="369332"/>
          </a:xfrm>
          <a:prstGeom prst="rect">
            <a:avLst/>
          </a:prstGeom>
          <a:noFill/>
          <a:ln w="9525">
            <a:noFill/>
            <a:miter lim="800000"/>
            <a:headEnd/>
            <a:tailEnd/>
          </a:ln>
        </p:spPr>
        <p:txBody>
          <a:bodyPr wrap="square">
            <a:spAutoFit/>
          </a:bodyPr>
          <a:lstStyle/>
          <a:p>
            <a:pPr algn="r">
              <a:defRPr/>
            </a:pPr>
            <a:r>
              <a:rPr lang="ja-JP" altLang="en-US" dirty="0">
                <a:solidFill>
                  <a:srgbClr val="000000"/>
                </a:solidFill>
                <a:latin typeface="+mn-ea"/>
                <a:ea typeface="+mn-ea"/>
              </a:rPr>
              <a:t>時間</a:t>
            </a:r>
            <a:endParaRPr lang="ja-JP" altLang="en-US" dirty="0">
              <a:latin typeface="+mn-ea"/>
              <a:ea typeface="+mn-ea"/>
            </a:endParaRPr>
          </a:p>
        </p:txBody>
      </p:sp>
      <p:sp>
        <p:nvSpPr>
          <p:cNvPr id="14" name="正方形/長方形 66">
            <a:extLst>
              <a:ext uri="{FF2B5EF4-FFF2-40B4-BE49-F238E27FC236}">
                <a16:creationId xmlns:a16="http://schemas.microsoft.com/office/drawing/2014/main" id="{69C970A8-D891-41B1-86EC-D6868764847F}"/>
              </a:ext>
            </a:extLst>
          </p:cNvPr>
          <p:cNvSpPr>
            <a:spLocks noChangeArrowheads="1"/>
          </p:cNvSpPr>
          <p:nvPr/>
        </p:nvSpPr>
        <p:spPr bwMode="auto">
          <a:xfrm>
            <a:off x="6932943" y="4392632"/>
            <a:ext cx="1452756" cy="584775"/>
          </a:xfrm>
          <a:prstGeom prst="rect">
            <a:avLst/>
          </a:prstGeom>
          <a:noFill/>
          <a:ln w="9525">
            <a:noFill/>
            <a:miter lim="800000"/>
            <a:headEnd/>
            <a:tailEnd/>
          </a:ln>
        </p:spPr>
        <p:txBody>
          <a:bodyPr wrap="square">
            <a:spAutoFit/>
          </a:bodyPr>
          <a:lstStyle/>
          <a:p>
            <a:pPr algn="ctr"/>
            <a:r>
              <a:rPr lang="ja-JP" altLang="en-US" sz="3200" b="1" dirty="0">
                <a:solidFill>
                  <a:srgbClr val="C00000"/>
                </a:solidFill>
                <a:latin typeface="Calibri" pitchFamily="34" charset="0"/>
              </a:rPr>
              <a:t>成熟期</a:t>
            </a:r>
          </a:p>
        </p:txBody>
      </p:sp>
      <p:sp>
        <p:nvSpPr>
          <p:cNvPr id="15" name="正方形/長方形 66">
            <a:extLst>
              <a:ext uri="{FF2B5EF4-FFF2-40B4-BE49-F238E27FC236}">
                <a16:creationId xmlns:a16="http://schemas.microsoft.com/office/drawing/2014/main" id="{E79D485B-7CCE-4A2F-9F02-8B818B76B24C}"/>
              </a:ext>
            </a:extLst>
          </p:cNvPr>
          <p:cNvSpPr>
            <a:spLocks noChangeArrowheads="1"/>
          </p:cNvSpPr>
          <p:nvPr/>
        </p:nvSpPr>
        <p:spPr bwMode="auto">
          <a:xfrm>
            <a:off x="9434547" y="4412967"/>
            <a:ext cx="1156902"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衰退期</a:t>
            </a:r>
            <a:endParaRPr lang="ja-JP" altLang="en-US" sz="2400" dirty="0">
              <a:latin typeface="Calibri" pitchFamily="34" charset="0"/>
            </a:endParaRPr>
          </a:p>
        </p:txBody>
      </p:sp>
      <p:cxnSp>
        <p:nvCxnSpPr>
          <p:cNvPr id="16" name="直線コネクタ 15">
            <a:extLst>
              <a:ext uri="{FF2B5EF4-FFF2-40B4-BE49-F238E27FC236}">
                <a16:creationId xmlns:a16="http://schemas.microsoft.com/office/drawing/2014/main" id="{51AA4DC0-E016-4775-B98A-0710CB1FF702}"/>
              </a:ext>
            </a:extLst>
          </p:cNvPr>
          <p:cNvCxnSpPr>
            <a:cxnSpLocks/>
          </p:cNvCxnSpPr>
          <p:nvPr/>
        </p:nvCxnSpPr>
        <p:spPr bwMode="auto">
          <a:xfrm flipV="1">
            <a:off x="6323525" y="3947913"/>
            <a:ext cx="2" cy="2612231"/>
          </a:xfrm>
          <a:prstGeom prst="line">
            <a:avLst/>
          </a:prstGeom>
        </p:spPr>
        <p:style>
          <a:lnRef idx="1">
            <a:schemeClr val="accent1"/>
          </a:lnRef>
          <a:fillRef idx="0">
            <a:schemeClr val="accent1"/>
          </a:fillRef>
          <a:effectRef idx="0">
            <a:schemeClr val="accent1"/>
          </a:effectRef>
          <a:fontRef idx="minor">
            <a:schemeClr val="tx1"/>
          </a:fontRef>
        </p:style>
      </p:cxnSp>
      <p:sp>
        <p:nvSpPr>
          <p:cNvPr id="17" name="右矢印 28">
            <a:extLst>
              <a:ext uri="{FF2B5EF4-FFF2-40B4-BE49-F238E27FC236}">
                <a16:creationId xmlns:a16="http://schemas.microsoft.com/office/drawing/2014/main" id="{2D03FB5C-4252-4CC0-8AD0-4AB2512868EF}"/>
              </a:ext>
            </a:extLst>
          </p:cNvPr>
          <p:cNvSpPr/>
          <p:nvPr/>
        </p:nvSpPr>
        <p:spPr>
          <a:xfrm rot="15305524">
            <a:off x="7887381" y="3847259"/>
            <a:ext cx="658817" cy="530233"/>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フリーフォーム: 図形 17">
            <a:extLst>
              <a:ext uri="{FF2B5EF4-FFF2-40B4-BE49-F238E27FC236}">
                <a16:creationId xmlns:a16="http://schemas.microsoft.com/office/drawing/2014/main" id="{E14BB6EA-63C6-439C-9C7A-F1C7855CF1EA}"/>
              </a:ext>
            </a:extLst>
          </p:cNvPr>
          <p:cNvSpPr/>
          <p:nvPr/>
        </p:nvSpPr>
        <p:spPr>
          <a:xfrm>
            <a:off x="1378859" y="3739699"/>
            <a:ext cx="9797137" cy="2794777"/>
          </a:xfrm>
          <a:custGeom>
            <a:avLst/>
            <a:gdLst>
              <a:gd name="connsiteX0" fmla="*/ 0 w 9260115"/>
              <a:gd name="connsiteY0" fmla="*/ 3773836 h 3773836"/>
              <a:gd name="connsiteX1" fmla="*/ 1277258 w 9260115"/>
              <a:gd name="connsiteY1" fmla="*/ 3643207 h 3773836"/>
              <a:gd name="connsiteX2" fmla="*/ 2119086 w 9260115"/>
              <a:gd name="connsiteY2" fmla="*/ 3410979 h 3773836"/>
              <a:gd name="connsiteX3" fmla="*/ 2873829 w 9260115"/>
              <a:gd name="connsiteY3" fmla="*/ 2844922 h 3773836"/>
              <a:gd name="connsiteX4" fmla="*/ 3425372 w 9260115"/>
              <a:gd name="connsiteY4" fmla="*/ 2119207 h 3773836"/>
              <a:gd name="connsiteX5" fmla="*/ 3889829 w 9260115"/>
              <a:gd name="connsiteY5" fmla="*/ 1378979 h 3773836"/>
              <a:gd name="connsiteX6" fmla="*/ 4412343 w 9260115"/>
              <a:gd name="connsiteY6" fmla="*/ 841950 h 3773836"/>
              <a:gd name="connsiteX7" fmla="*/ 5138058 w 9260115"/>
              <a:gd name="connsiteY7" fmla="*/ 392007 h 3773836"/>
              <a:gd name="connsiteX8" fmla="*/ 6052458 w 9260115"/>
              <a:gd name="connsiteY8" fmla="*/ 58179 h 3773836"/>
              <a:gd name="connsiteX9" fmla="*/ 7344229 w 9260115"/>
              <a:gd name="connsiteY9" fmla="*/ 29150 h 3773836"/>
              <a:gd name="connsiteX10" fmla="*/ 9260115 w 9260115"/>
              <a:gd name="connsiteY10" fmla="*/ 362979 h 377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0115" h="3773836">
                <a:moveTo>
                  <a:pt x="0" y="3773836"/>
                </a:moveTo>
                <a:cubicBezTo>
                  <a:pt x="462038" y="3738759"/>
                  <a:pt x="924077" y="3703683"/>
                  <a:pt x="1277258" y="3643207"/>
                </a:cubicBezTo>
                <a:cubicBezTo>
                  <a:pt x="1630439" y="3582731"/>
                  <a:pt x="1852991" y="3544026"/>
                  <a:pt x="2119086" y="3410979"/>
                </a:cubicBezTo>
                <a:cubicBezTo>
                  <a:pt x="2385181" y="3277932"/>
                  <a:pt x="2656115" y="3060217"/>
                  <a:pt x="2873829" y="2844922"/>
                </a:cubicBezTo>
                <a:cubicBezTo>
                  <a:pt x="3091543" y="2629627"/>
                  <a:pt x="3256039" y="2363531"/>
                  <a:pt x="3425372" y="2119207"/>
                </a:cubicBezTo>
                <a:cubicBezTo>
                  <a:pt x="3594705" y="1874883"/>
                  <a:pt x="3725334" y="1591855"/>
                  <a:pt x="3889829" y="1378979"/>
                </a:cubicBezTo>
                <a:cubicBezTo>
                  <a:pt x="4054324" y="1166103"/>
                  <a:pt x="4204305" y="1006445"/>
                  <a:pt x="4412343" y="841950"/>
                </a:cubicBezTo>
                <a:cubicBezTo>
                  <a:pt x="4620381" y="677455"/>
                  <a:pt x="4864705" y="522636"/>
                  <a:pt x="5138058" y="392007"/>
                </a:cubicBezTo>
                <a:cubicBezTo>
                  <a:pt x="5411411" y="261378"/>
                  <a:pt x="5684763" y="118655"/>
                  <a:pt x="6052458" y="58179"/>
                </a:cubicBezTo>
                <a:cubicBezTo>
                  <a:pt x="6420153" y="-2297"/>
                  <a:pt x="6809620" y="-21650"/>
                  <a:pt x="7344229" y="29150"/>
                </a:cubicBezTo>
                <a:cubicBezTo>
                  <a:pt x="7878839" y="79950"/>
                  <a:pt x="8569477" y="221464"/>
                  <a:pt x="9260115" y="36297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680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0C3D8A-C82F-4371-965B-FD7A59B3E9D1}"/>
              </a:ext>
            </a:extLst>
          </p:cNvPr>
          <p:cNvSpPr>
            <a:spLocks noGrp="1"/>
          </p:cNvSpPr>
          <p:nvPr>
            <p:ph type="title"/>
          </p:nvPr>
        </p:nvSpPr>
        <p:spPr>
          <a:xfrm>
            <a:off x="838199" y="365125"/>
            <a:ext cx="10726271" cy="1076400"/>
          </a:xfrm>
        </p:spPr>
        <p:txBody>
          <a:bodyPr>
            <a:normAutofit/>
          </a:bodyPr>
          <a:lstStyle/>
          <a:p>
            <a:r>
              <a:rPr kumimoji="1" lang="ja-JP" altLang="en-US" dirty="0"/>
              <a:t>よくある間違い</a:t>
            </a:r>
          </a:p>
        </p:txBody>
      </p:sp>
      <p:sp>
        <p:nvSpPr>
          <p:cNvPr id="3" name="テキスト ボックス 2">
            <a:extLst>
              <a:ext uri="{FF2B5EF4-FFF2-40B4-BE49-F238E27FC236}">
                <a16:creationId xmlns:a16="http://schemas.microsoft.com/office/drawing/2014/main" id="{72118D37-AC9D-4FC6-8EDA-D4765198B3BD}"/>
              </a:ext>
            </a:extLst>
          </p:cNvPr>
          <p:cNvSpPr txBox="1"/>
          <p:nvPr/>
        </p:nvSpPr>
        <p:spPr>
          <a:xfrm>
            <a:off x="838200" y="1570616"/>
            <a:ext cx="10726270" cy="4431983"/>
          </a:xfrm>
          <a:prstGeom prst="rect">
            <a:avLst/>
          </a:prstGeom>
          <a:noFill/>
        </p:spPr>
        <p:txBody>
          <a:bodyPr wrap="square" rtlCol="0">
            <a:spAutoFit/>
          </a:bodyPr>
          <a:lstStyle/>
          <a:p>
            <a:r>
              <a:rPr kumimoji="1" lang="ja-JP" altLang="en-US" sz="2400" dirty="0"/>
              <a:t>社運をかけた新商品・新サービスを売ることになり、あなたがその責任者として抜擢された時、あなたはどうしますか？</a:t>
            </a:r>
            <a:endParaRPr kumimoji="1" lang="en-US" altLang="ja-JP" sz="2400" dirty="0"/>
          </a:p>
          <a:p>
            <a:endParaRPr kumimoji="1" lang="en-US" altLang="ja-JP" dirty="0"/>
          </a:p>
          <a:p>
            <a:r>
              <a:rPr lang="en-US" altLang="ja-JP" dirty="0"/>
              <a:t>SWOT</a:t>
            </a:r>
            <a:r>
              <a:rPr lang="ja-JP" altLang="en-US" dirty="0"/>
              <a:t>分析をするとか、</a:t>
            </a:r>
            <a:endParaRPr lang="en-US" altLang="ja-JP" dirty="0"/>
          </a:p>
          <a:p>
            <a:r>
              <a:rPr lang="ja-JP" altLang="en-US" dirty="0"/>
              <a:t>他社比較表を作るとか、各社</a:t>
            </a:r>
            <a:r>
              <a:rPr kumimoji="1" lang="ja-JP" altLang="en-US" dirty="0"/>
              <a:t>のシェアを調べて資料化する</a:t>
            </a:r>
            <a:endParaRPr kumimoji="1" lang="en-US" altLang="ja-JP" dirty="0"/>
          </a:p>
          <a:p>
            <a:r>
              <a:rPr kumimoji="1" lang="ja-JP" altLang="en-US" dirty="0"/>
              <a:t>商品の特長を列挙して、</a:t>
            </a:r>
            <a:r>
              <a:rPr lang="ja-JP" altLang="en-US" dirty="0"/>
              <a:t>キャッチコピーを考える</a:t>
            </a:r>
            <a:endParaRPr lang="en-US" altLang="ja-JP" dirty="0"/>
          </a:p>
          <a:p>
            <a:r>
              <a:rPr lang="ja-JP" altLang="en-US" dirty="0"/>
              <a:t>現場現物主義に徹し、現場に行ってみる。</a:t>
            </a:r>
          </a:p>
          <a:p>
            <a:r>
              <a:rPr lang="ja-JP" altLang="en-US" dirty="0"/>
              <a:t>上司、ベテランから先例の成功例を聞く。</a:t>
            </a:r>
            <a:endParaRPr lang="en-US" altLang="ja-JP" dirty="0"/>
          </a:p>
          <a:p>
            <a:r>
              <a:rPr kumimoji="1" lang="ja-JP" altLang="en-US" dirty="0"/>
              <a:t>過去に行った類似商品の成功例、失敗例を調べる。</a:t>
            </a:r>
            <a:endParaRPr kumimoji="1" lang="en-US" altLang="ja-JP" dirty="0"/>
          </a:p>
          <a:p>
            <a:endParaRPr lang="en-US" altLang="ja-JP" dirty="0"/>
          </a:p>
          <a:p>
            <a:endParaRPr kumimoji="1" lang="en-US" altLang="ja-JP" sz="2400" dirty="0"/>
          </a:p>
          <a:p>
            <a:r>
              <a:rPr kumimoji="1" lang="ja-JP" altLang="en-US" sz="2400" dirty="0"/>
              <a:t>最初からそんなことをしていたら失敗する可能性大です。</a:t>
            </a:r>
            <a:endParaRPr kumimoji="1" lang="en-US" altLang="ja-JP" sz="2400" dirty="0"/>
          </a:p>
          <a:p>
            <a:r>
              <a:rPr kumimoji="1" lang="ja-JP" altLang="en-US" sz="2400" dirty="0"/>
              <a:t>（偶然、合っているかもしれませんが・・・まぐれはそう続きません）</a:t>
            </a:r>
            <a:endParaRPr lang="en-US" altLang="ja-JP" sz="2400" dirty="0"/>
          </a:p>
          <a:p>
            <a:endParaRPr kumimoji="1" lang="en-US" altLang="ja-JP" dirty="0"/>
          </a:p>
        </p:txBody>
      </p:sp>
    </p:spTree>
    <p:extLst>
      <p:ext uri="{BB962C8B-B14F-4D97-AF65-F5344CB8AC3E}">
        <p14:creationId xmlns:p14="http://schemas.microsoft.com/office/powerpoint/2010/main" val="3833234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ダイナミック！マーケティング論④</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8456484" cy="523220"/>
          </a:xfrm>
          <a:prstGeom prst="rect">
            <a:avLst/>
          </a:prstGeom>
        </p:spPr>
        <p:txBody>
          <a:bodyPr wrap="square">
            <a:spAutoFit/>
          </a:bodyPr>
          <a:lstStyle/>
          <a:p>
            <a:r>
              <a:rPr lang="ja-JP" altLang="en-US" sz="2800" dirty="0"/>
              <a:t>新商品が　成熟期</a:t>
            </a:r>
            <a:r>
              <a:rPr lang="ja-JP" altLang="en-US" sz="2800" dirty="0">
                <a:solidFill>
                  <a:srgbClr val="000000"/>
                </a:solidFill>
                <a:latin typeface="Calibri" pitchFamily="34" charset="0"/>
              </a:rPr>
              <a:t>　にある事業であるならば</a:t>
            </a:r>
            <a:endParaRPr lang="ja-JP" altLang="en-US" sz="2800" dirty="0">
              <a:latin typeface="Calibri" pitchFamily="34" charset="0"/>
            </a:endParaRPr>
          </a:p>
        </p:txBody>
      </p:sp>
    </p:spTree>
    <p:extLst>
      <p:ext uri="{BB962C8B-B14F-4D97-AF65-F5344CB8AC3E}">
        <p14:creationId xmlns:p14="http://schemas.microsoft.com/office/powerpoint/2010/main" val="482931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ダイナミック！マーケティング論⑤</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8456484" cy="523220"/>
          </a:xfrm>
          <a:prstGeom prst="rect">
            <a:avLst/>
          </a:prstGeom>
        </p:spPr>
        <p:txBody>
          <a:bodyPr wrap="square">
            <a:spAutoFit/>
          </a:bodyPr>
          <a:lstStyle/>
          <a:p>
            <a:r>
              <a:rPr lang="ja-JP" altLang="en-US" sz="2800" dirty="0"/>
              <a:t>新商品が　衰退期</a:t>
            </a:r>
            <a:r>
              <a:rPr lang="ja-JP" altLang="en-US" sz="2800" dirty="0">
                <a:solidFill>
                  <a:srgbClr val="000000"/>
                </a:solidFill>
                <a:latin typeface="Calibri" pitchFamily="34" charset="0"/>
              </a:rPr>
              <a:t>　にある事業であるならば</a:t>
            </a:r>
            <a:endParaRPr lang="ja-JP" altLang="en-US" sz="2800" dirty="0">
              <a:latin typeface="Calibri" pitchFamily="34" charset="0"/>
            </a:endParaRPr>
          </a:p>
        </p:txBody>
      </p:sp>
      <p:sp>
        <p:nvSpPr>
          <p:cNvPr id="4" name="四角形: 角を丸くする 3">
            <a:extLst>
              <a:ext uri="{FF2B5EF4-FFF2-40B4-BE49-F238E27FC236}">
                <a16:creationId xmlns:a16="http://schemas.microsoft.com/office/drawing/2014/main" id="{CAC1AD22-2BBD-4EE2-9CED-087C9656F05F}"/>
              </a:ext>
            </a:extLst>
          </p:cNvPr>
          <p:cNvSpPr/>
          <p:nvPr/>
        </p:nvSpPr>
        <p:spPr>
          <a:xfrm>
            <a:off x="8915252" y="3911177"/>
            <a:ext cx="2195492" cy="2636133"/>
          </a:xfrm>
          <a:prstGeom prst="roundRect">
            <a:avLst/>
          </a:prstGeom>
          <a:gradFill flip="none" rotWithShape="1">
            <a:gsLst>
              <a:gs pos="0">
                <a:srgbClr val="FFD1D1"/>
              </a:gs>
              <a:gs pos="77000">
                <a:schemeClr val="bg1"/>
              </a:gs>
              <a:gs pos="90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053579C5-186F-426F-A116-70F0C585E1D1}"/>
              </a:ext>
            </a:extLst>
          </p:cNvPr>
          <p:cNvCxnSpPr>
            <a:cxnSpLocks/>
          </p:cNvCxnSpPr>
          <p:nvPr/>
        </p:nvCxnSpPr>
        <p:spPr bwMode="auto">
          <a:xfrm>
            <a:off x="1293248" y="6610176"/>
            <a:ext cx="10060552" cy="318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D0CB7D8-B738-4264-AE30-45464180F508}"/>
              </a:ext>
            </a:extLst>
          </p:cNvPr>
          <p:cNvCxnSpPr>
            <a:cxnSpLocks/>
          </p:cNvCxnSpPr>
          <p:nvPr/>
        </p:nvCxnSpPr>
        <p:spPr bwMode="auto">
          <a:xfrm flipV="1">
            <a:off x="1306917" y="3165224"/>
            <a:ext cx="12653" cy="34479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6">
            <a:extLst>
              <a:ext uri="{FF2B5EF4-FFF2-40B4-BE49-F238E27FC236}">
                <a16:creationId xmlns:a16="http://schemas.microsoft.com/office/drawing/2014/main" id="{63147C21-1350-49E3-B4ED-BEA4B6D59FB3}"/>
              </a:ext>
            </a:extLst>
          </p:cNvPr>
          <p:cNvSpPr>
            <a:spLocks noChangeArrowheads="1"/>
          </p:cNvSpPr>
          <p:nvPr/>
        </p:nvSpPr>
        <p:spPr bwMode="auto">
          <a:xfrm>
            <a:off x="1789615" y="4392632"/>
            <a:ext cx="1440146" cy="461665"/>
          </a:xfrm>
          <a:prstGeom prst="rect">
            <a:avLst/>
          </a:prstGeom>
          <a:noFill/>
          <a:ln w="9525">
            <a:noFill/>
            <a:miter lim="800000"/>
            <a:headEnd/>
            <a:tailEnd/>
          </a:ln>
        </p:spPr>
        <p:txBody>
          <a:bodyPr wrap="square">
            <a:spAutoFit/>
          </a:bodyPr>
          <a:lstStyle/>
          <a:p>
            <a:pPr algn="ctr"/>
            <a:r>
              <a:rPr lang="ja-JP" altLang="en-US" sz="2400" dirty="0">
                <a:latin typeface="Calibri" pitchFamily="34" charset="0"/>
              </a:rPr>
              <a:t>導入期</a:t>
            </a:r>
          </a:p>
        </p:txBody>
      </p:sp>
      <p:cxnSp>
        <p:nvCxnSpPr>
          <p:cNvPr id="9" name="直線コネクタ 8">
            <a:extLst>
              <a:ext uri="{FF2B5EF4-FFF2-40B4-BE49-F238E27FC236}">
                <a16:creationId xmlns:a16="http://schemas.microsoft.com/office/drawing/2014/main" id="{AAA59858-BBDA-4B60-9631-19ABE9C9B1F2}"/>
              </a:ext>
            </a:extLst>
          </p:cNvPr>
          <p:cNvCxnSpPr>
            <a:cxnSpLocks/>
          </p:cNvCxnSpPr>
          <p:nvPr/>
        </p:nvCxnSpPr>
        <p:spPr bwMode="auto">
          <a:xfrm flipV="1">
            <a:off x="3657310" y="3947913"/>
            <a:ext cx="36752" cy="263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3947A48B-6C11-4E71-A110-D1E1145A7AD7}"/>
              </a:ext>
            </a:extLst>
          </p:cNvPr>
          <p:cNvCxnSpPr>
            <a:cxnSpLocks/>
          </p:cNvCxnSpPr>
          <p:nvPr/>
        </p:nvCxnSpPr>
        <p:spPr bwMode="auto">
          <a:xfrm flipV="1">
            <a:off x="8850000" y="3788229"/>
            <a:ext cx="0" cy="2789789"/>
          </a:xfrm>
          <a:prstGeom prst="line">
            <a:avLst/>
          </a:prstGeom>
        </p:spPr>
        <p:style>
          <a:lnRef idx="1">
            <a:schemeClr val="accent1"/>
          </a:lnRef>
          <a:fillRef idx="0">
            <a:schemeClr val="accent1"/>
          </a:fillRef>
          <a:effectRef idx="0">
            <a:schemeClr val="accent1"/>
          </a:effectRef>
          <a:fontRef idx="minor">
            <a:schemeClr val="tx1"/>
          </a:fontRef>
        </p:style>
      </p:cxnSp>
      <p:sp>
        <p:nvSpPr>
          <p:cNvPr id="11" name="正方形/長方形 66">
            <a:extLst>
              <a:ext uri="{FF2B5EF4-FFF2-40B4-BE49-F238E27FC236}">
                <a16:creationId xmlns:a16="http://schemas.microsoft.com/office/drawing/2014/main" id="{D2EB1630-D351-4C90-B263-161BF056EC8D}"/>
              </a:ext>
            </a:extLst>
          </p:cNvPr>
          <p:cNvSpPr>
            <a:spLocks noChangeArrowheads="1"/>
          </p:cNvSpPr>
          <p:nvPr/>
        </p:nvSpPr>
        <p:spPr bwMode="auto">
          <a:xfrm>
            <a:off x="4316088" y="4392632"/>
            <a:ext cx="1216513" cy="461665"/>
          </a:xfrm>
          <a:prstGeom prst="rect">
            <a:avLst/>
          </a:prstGeom>
          <a:noFill/>
          <a:ln w="9525">
            <a:noFill/>
            <a:miter lim="800000"/>
            <a:headEnd/>
            <a:tailEnd/>
          </a:ln>
        </p:spPr>
        <p:txBody>
          <a:bodyPr>
            <a:spAutoFit/>
          </a:bodyPr>
          <a:lstStyle/>
          <a:p>
            <a:pPr algn="ctr"/>
            <a:r>
              <a:rPr lang="ja-JP" altLang="en-US" sz="2400" dirty="0">
                <a:solidFill>
                  <a:srgbClr val="000000"/>
                </a:solidFill>
                <a:latin typeface="Calibri" pitchFamily="34" charset="0"/>
              </a:rPr>
              <a:t>成長期</a:t>
            </a:r>
            <a:endParaRPr lang="ja-JP" altLang="en-US" sz="2400" dirty="0">
              <a:latin typeface="Calibri" pitchFamily="34" charset="0"/>
            </a:endParaRPr>
          </a:p>
        </p:txBody>
      </p:sp>
      <p:sp>
        <p:nvSpPr>
          <p:cNvPr id="12" name="正方形/長方形 46">
            <a:extLst>
              <a:ext uri="{FF2B5EF4-FFF2-40B4-BE49-F238E27FC236}">
                <a16:creationId xmlns:a16="http://schemas.microsoft.com/office/drawing/2014/main" id="{CCA4F9B8-F564-4D51-AE54-79030DD71032}"/>
              </a:ext>
            </a:extLst>
          </p:cNvPr>
          <p:cNvSpPr>
            <a:spLocks noChangeArrowheads="1"/>
          </p:cNvSpPr>
          <p:nvPr/>
        </p:nvSpPr>
        <p:spPr bwMode="auto">
          <a:xfrm>
            <a:off x="1319570" y="3440436"/>
            <a:ext cx="730516" cy="369332"/>
          </a:xfrm>
          <a:prstGeom prst="rect">
            <a:avLst/>
          </a:prstGeom>
          <a:noFill/>
          <a:ln w="9525">
            <a:noFill/>
            <a:miter lim="800000"/>
            <a:headEnd/>
            <a:tailEnd/>
          </a:ln>
        </p:spPr>
        <p:txBody>
          <a:bodyPr>
            <a:spAutoFit/>
          </a:bodyPr>
          <a:lstStyle/>
          <a:p>
            <a:r>
              <a:rPr lang="ja-JP" altLang="en-US" dirty="0">
                <a:latin typeface="Calibri" pitchFamily="34" charset="0"/>
              </a:rPr>
              <a:t>需要</a:t>
            </a:r>
            <a:endParaRPr lang="en-US" altLang="ja-JP" dirty="0">
              <a:latin typeface="Calibri" pitchFamily="34" charset="0"/>
            </a:endParaRPr>
          </a:p>
        </p:txBody>
      </p:sp>
      <p:sp>
        <p:nvSpPr>
          <p:cNvPr id="13" name="正方形/長方形 48">
            <a:extLst>
              <a:ext uri="{FF2B5EF4-FFF2-40B4-BE49-F238E27FC236}">
                <a16:creationId xmlns:a16="http://schemas.microsoft.com/office/drawing/2014/main" id="{25E42CD7-61AF-4054-8804-2AA6BB8D9E3E}"/>
              </a:ext>
            </a:extLst>
          </p:cNvPr>
          <p:cNvSpPr>
            <a:spLocks noChangeArrowheads="1"/>
          </p:cNvSpPr>
          <p:nvPr/>
        </p:nvSpPr>
        <p:spPr bwMode="auto">
          <a:xfrm>
            <a:off x="10521251" y="6264549"/>
            <a:ext cx="654745" cy="369332"/>
          </a:xfrm>
          <a:prstGeom prst="rect">
            <a:avLst/>
          </a:prstGeom>
          <a:noFill/>
          <a:ln w="9525">
            <a:noFill/>
            <a:miter lim="800000"/>
            <a:headEnd/>
            <a:tailEnd/>
          </a:ln>
        </p:spPr>
        <p:txBody>
          <a:bodyPr wrap="square">
            <a:spAutoFit/>
          </a:bodyPr>
          <a:lstStyle/>
          <a:p>
            <a:pPr algn="r">
              <a:defRPr/>
            </a:pPr>
            <a:r>
              <a:rPr lang="ja-JP" altLang="en-US" dirty="0">
                <a:solidFill>
                  <a:srgbClr val="000000"/>
                </a:solidFill>
                <a:latin typeface="+mn-ea"/>
                <a:ea typeface="+mn-ea"/>
              </a:rPr>
              <a:t>時間</a:t>
            </a:r>
            <a:endParaRPr lang="ja-JP" altLang="en-US" dirty="0">
              <a:latin typeface="+mn-ea"/>
              <a:ea typeface="+mn-ea"/>
            </a:endParaRPr>
          </a:p>
        </p:txBody>
      </p:sp>
      <p:sp>
        <p:nvSpPr>
          <p:cNvPr id="14" name="正方形/長方形 66">
            <a:extLst>
              <a:ext uri="{FF2B5EF4-FFF2-40B4-BE49-F238E27FC236}">
                <a16:creationId xmlns:a16="http://schemas.microsoft.com/office/drawing/2014/main" id="{EBC19B18-74D9-47B5-9CB1-BA753A0FDD0B}"/>
              </a:ext>
            </a:extLst>
          </p:cNvPr>
          <p:cNvSpPr>
            <a:spLocks noChangeArrowheads="1"/>
          </p:cNvSpPr>
          <p:nvPr/>
        </p:nvSpPr>
        <p:spPr bwMode="auto">
          <a:xfrm>
            <a:off x="7046317" y="4392632"/>
            <a:ext cx="1225791" cy="461665"/>
          </a:xfrm>
          <a:prstGeom prst="rect">
            <a:avLst/>
          </a:prstGeom>
          <a:noFill/>
          <a:ln w="9525">
            <a:noFill/>
            <a:miter lim="800000"/>
            <a:headEnd/>
            <a:tailEnd/>
          </a:ln>
        </p:spPr>
        <p:txBody>
          <a:bodyPr wrap="square">
            <a:spAutoFit/>
          </a:bodyPr>
          <a:lstStyle/>
          <a:p>
            <a:pPr algn="ctr"/>
            <a:r>
              <a:rPr lang="ja-JP" altLang="en-US" sz="2400" dirty="0">
                <a:solidFill>
                  <a:srgbClr val="000000"/>
                </a:solidFill>
                <a:latin typeface="Calibri" pitchFamily="34" charset="0"/>
              </a:rPr>
              <a:t>成熟期</a:t>
            </a:r>
            <a:endParaRPr lang="ja-JP" altLang="en-US" sz="2400" dirty="0">
              <a:latin typeface="Calibri" pitchFamily="34" charset="0"/>
            </a:endParaRPr>
          </a:p>
        </p:txBody>
      </p:sp>
      <p:sp>
        <p:nvSpPr>
          <p:cNvPr id="15" name="正方形/長方形 66">
            <a:extLst>
              <a:ext uri="{FF2B5EF4-FFF2-40B4-BE49-F238E27FC236}">
                <a16:creationId xmlns:a16="http://schemas.microsoft.com/office/drawing/2014/main" id="{5AB44F6F-586A-4369-9381-BB7352EFD036}"/>
              </a:ext>
            </a:extLst>
          </p:cNvPr>
          <p:cNvSpPr>
            <a:spLocks noChangeArrowheads="1"/>
          </p:cNvSpPr>
          <p:nvPr/>
        </p:nvSpPr>
        <p:spPr bwMode="auto">
          <a:xfrm>
            <a:off x="9278224" y="4412967"/>
            <a:ext cx="1422677" cy="584775"/>
          </a:xfrm>
          <a:prstGeom prst="rect">
            <a:avLst/>
          </a:prstGeom>
          <a:noFill/>
          <a:ln w="9525">
            <a:noFill/>
            <a:miter lim="800000"/>
            <a:headEnd/>
            <a:tailEnd/>
          </a:ln>
        </p:spPr>
        <p:txBody>
          <a:bodyPr wrap="square">
            <a:spAutoFit/>
          </a:bodyPr>
          <a:lstStyle/>
          <a:p>
            <a:pPr algn="ctr"/>
            <a:r>
              <a:rPr lang="ja-JP" altLang="en-US" sz="3200" b="1" dirty="0">
                <a:solidFill>
                  <a:srgbClr val="C00000"/>
                </a:solidFill>
                <a:latin typeface="Calibri" pitchFamily="34" charset="0"/>
              </a:rPr>
              <a:t>衰退期</a:t>
            </a:r>
          </a:p>
        </p:txBody>
      </p:sp>
      <p:cxnSp>
        <p:nvCxnSpPr>
          <p:cNvPr id="16" name="直線コネクタ 15">
            <a:extLst>
              <a:ext uri="{FF2B5EF4-FFF2-40B4-BE49-F238E27FC236}">
                <a16:creationId xmlns:a16="http://schemas.microsoft.com/office/drawing/2014/main" id="{0276163B-1ED4-4756-9D6B-737B82036C17}"/>
              </a:ext>
            </a:extLst>
          </p:cNvPr>
          <p:cNvCxnSpPr>
            <a:cxnSpLocks/>
          </p:cNvCxnSpPr>
          <p:nvPr/>
        </p:nvCxnSpPr>
        <p:spPr bwMode="auto">
          <a:xfrm flipV="1">
            <a:off x="6323525" y="3947913"/>
            <a:ext cx="2" cy="2612231"/>
          </a:xfrm>
          <a:prstGeom prst="line">
            <a:avLst/>
          </a:prstGeom>
        </p:spPr>
        <p:style>
          <a:lnRef idx="1">
            <a:schemeClr val="accent1"/>
          </a:lnRef>
          <a:fillRef idx="0">
            <a:schemeClr val="accent1"/>
          </a:fillRef>
          <a:effectRef idx="0">
            <a:schemeClr val="accent1"/>
          </a:effectRef>
          <a:fontRef idx="minor">
            <a:schemeClr val="tx1"/>
          </a:fontRef>
        </p:style>
      </p:cxnSp>
      <p:sp>
        <p:nvSpPr>
          <p:cNvPr id="17" name="右矢印 28">
            <a:extLst>
              <a:ext uri="{FF2B5EF4-FFF2-40B4-BE49-F238E27FC236}">
                <a16:creationId xmlns:a16="http://schemas.microsoft.com/office/drawing/2014/main" id="{09920020-568C-49BE-8382-EBD95B61B7B8}"/>
              </a:ext>
            </a:extLst>
          </p:cNvPr>
          <p:cNvSpPr/>
          <p:nvPr/>
        </p:nvSpPr>
        <p:spPr>
          <a:xfrm rot="7318903">
            <a:off x="10101171" y="3302718"/>
            <a:ext cx="658817" cy="530233"/>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フリーフォーム: 図形 17">
            <a:extLst>
              <a:ext uri="{FF2B5EF4-FFF2-40B4-BE49-F238E27FC236}">
                <a16:creationId xmlns:a16="http://schemas.microsoft.com/office/drawing/2014/main" id="{0C6312F4-2A68-4A64-8E66-ACF320AC1406}"/>
              </a:ext>
            </a:extLst>
          </p:cNvPr>
          <p:cNvSpPr/>
          <p:nvPr/>
        </p:nvSpPr>
        <p:spPr>
          <a:xfrm>
            <a:off x="1378859" y="3739699"/>
            <a:ext cx="9797137" cy="2794777"/>
          </a:xfrm>
          <a:custGeom>
            <a:avLst/>
            <a:gdLst>
              <a:gd name="connsiteX0" fmla="*/ 0 w 9260115"/>
              <a:gd name="connsiteY0" fmla="*/ 3773836 h 3773836"/>
              <a:gd name="connsiteX1" fmla="*/ 1277258 w 9260115"/>
              <a:gd name="connsiteY1" fmla="*/ 3643207 h 3773836"/>
              <a:gd name="connsiteX2" fmla="*/ 2119086 w 9260115"/>
              <a:gd name="connsiteY2" fmla="*/ 3410979 h 3773836"/>
              <a:gd name="connsiteX3" fmla="*/ 2873829 w 9260115"/>
              <a:gd name="connsiteY3" fmla="*/ 2844922 h 3773836"/>
              <a:gd name="connsiteX4" fmla="*/ 3425372 w 9260115"/>
              <a:gd name="connsiteY4" fmla="*/ 2119207 h 3773836"/>
              <a:gd name="connsiteX5" fmla="*/ 3889829 w 9260115"/>
              <a:gd name="connsiteY5" fmla="*/ 1378979 h 3773836"/>
              <a:gd name="connsiteX6" fmla="*/ 4412343 w 9260115"/>
              <a:gd name="connsiteY6" fmla="*/ 841950 h 3773836"/>
              <a:gd name="connsiteX7" fmla="*/ 5138058 w 9260115"/>
              <a:gd name="connsiteY7" fmla="*/ 392007 h 3773836"/>
              <a:gd name="connsiteX8" fmla="*/ 6052458 w 9260115"/>
              <a:gd name="connsiteY8" fmla="*/ 58179 h 3773836"/>
              <a:gd name="connsiteX9" fmla="*/ 7344229 w 9260115"/>
              <a:gd name="connsiteY9" fmla="*/ 29150 h 3773836"/>
              <a:gd name="connsiteX10" fmla="*/ 9260115 w 9260115"/>
              <a:gd name="connsiteY10" fmla="*/ 362979 h 377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0115" h="3773836">
                <a:moveTo>
                  <a:pt x="0" y="3773836"/>
                </a:moveTo>
                <a:cubicBezTo>
                  <a:pt x="462038" y="3738759"/>
                  <a:pt x="924077" y="3703683"/>
                  <a:pt x="1277258" y="3643207"/>
                </a:cubicBezTo>
                <a:cubicBezTo>
                  <a:pt x="1630439" y="3582731"/>
                  <a:pt x="1852991" y="3544026"/>
                  <a:pt x="2119086" y="3410979"/>
                </a:cubicBezTo>
                <a:cubicBezTo>
                  <a:pt x="2385181" y="3277932"/>
                  <a:pt x="2656115" y="3060217"/>
                  <a:pt x="2873829" y="2844922"/>
                </a:cubicBezTo>
                <a:cubicBezTo>
                  <a:pt x="3091543" y="2629627"/>
                  <a:pt x="3256039" y="2363531"/>
                  <a:pt x="3425372" y="2119207"/>
                </a:cubicBezTo>
                <a:cubicBezTo>
                  <a:pt x="3594705" y="1874883"/>
                  <a:pt x="3725334" y="1591855"/>
                  <a:pt x="3889829" y="1378979"/>
                </a:cubicBezTo>
                <a:cubicBezTo>
                  <a:pt x="4054324" y="1166103"/>
                  <a:pt x="4204305" y="1006445"/>
                  <a:pt x="4412343" y="841950"/>
                </a:cubicBezTo>
                <a:cubicBezTo>
                  <a:pt x="4620381" y="677455"/>
                  <a:pt x="4864705" y="522636"/>
                  <a:pt x="5138058" y="392007"/>
                </a:cubicBezTo>
                <a:cubicBezTo>
                  <a:pt x="5411411" y="261378"/>
                  <a:pt x="5684763" y="118655"/>
                  <a:pt x="6052458" y="58179"/>
                </a:cubicBezTo>
                <a:cubicBezTo>
                  <a:pt x="6420153" y="-2297"/>
                  <a:pt x="6809620" y="-21650"/>
                  <a:pt x="7344229" y="29150"/>
                </a:cubicBezTo>
                <a:cubicBezTo>
                  <a:pt x="7878839" y="79950"/>
                  <a:pt x="8569477" y="221464"/>
                  <a:pt x="9260115" y="36297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1015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99D67-D016-43AA-ABD4-346CAADD29DF}"/>
              </a:ext>
            </a:extLst>
          </p:cNvPr>
          <p:cNvSpPr>
            <a:spLocks noGrp="1"/>
          </p:cNvSpPr>
          <p:nvPr>
            <p:ph type="title"/>
          </p:nvPr>
        </p:nvSpPr>
        <p:spPr/>
        <p:txBody>
          <a:bodyPr/>
          <a:lstStyle/>
          <a:p>
            <a:r>
              <a:rPr lang="ja-JP" altLang="en-US" dirty="0"/>
              <a:t>ダイナミック！マーケティング論⑤</a:t>
            </a:r>
            <a:endParaRPr kumimoji="1" lang="ja-JP" altLang="en-US" dirty="0"/>
          </a:p>
        </p:txBody>
      </p:sp>
      <p:sp>
        <p:nvSpPr>
          <p:cNvPr id="8" name="正方形/長方形 7">
            <a:extLst>
              <a:ext uri="{FF2B5EF4-FFF2-40B4-BE49-F238E27FC236}">
                <a16:creationId xmlns:a16="http://schemas.microsoft.com/office/drawing/2014/main" id="{41277D40-6BED-4EB1-84CC-EF948EBA07CA}"/>
              </a:ext>
            </a:extLst>
          </p:cNvPr>
          <p:cNvSpPr/>
          <p:nvPr/>
        </p:nvSpPr>
        <p:spPr>
          <a:xfrm>
            <a:off x="1442259" y="1542592"/>
            <a:ext cx="8456484" cy="523220"/>
          </a:xfrm>
          <a:prstGeom prst="rect">
            <a:avLst/>
          </a:prstGeom>
        </p:spPr>
        <p:txBody>
          <a:bodyPr wrap="square">
            <a:spAutoFit/>
          </a:bodyPr>
          <a:lstStyle/>
          <a:p>
            <a:r>
              <a:rPr lang="ja-JP" altLang="en-US" sz="2800" dirty="0"/>
              <a:t>新商品が　衰退期</a:t>
            </a:r>
            <a:r>
              <a:rPr lang="ja-JP" altLang="en-US" sz="2800" dirty="0">
                <a:solidFill>
                  <a:srgbClr val="000000"/>
                </a:solidFill>
                <a:latin typeface="Calibri" pitchFamily="34" charset="0"/>
              </a:rPr>
              <a:t>　にある事業であるならば</a:t>
            </a:r>
            <a:endParaRPr lang="ja-JP" altLang="en-US" sz="2800" dirty="0">
              <a:latin typeface="Calibri" pitchFamily="34" charset="0"/>
            </a:endParaRPr>
          </a:p>
        </p:txBody>
      </p:sp>
    </p:spTree>
    <p:extLst>
      <p:ext uri="{BB962C8B-B14F-4D97-AF65-F5344CB8AC3E}">
        <p14:creationId xmlns:p14="http://schemas.microsoft.com/office/powerpoint/2010/main" val="458362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96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0C3D8A-C82F-4371-965B-FD7A59B3E9D1}"/>
              </a:ext>
            </a:extLst>
          </p:cNvPr>
          <p:cNvSpPr>
            <a:spLocks noGrp="1"/>
          </p:cNvSpPr>
          <p:nvPr>
            <p:ph type="title"/>
          </p:nvPr>
        </p:nvSpPr>
        <p:spPr>
          <a:xfrm>
            <a:off x="838199" y="365125"/>
            <a:ext cx="10726271" cy="1076400"/>
          </a:xfrm>
        </p:spPr>
        <p:txBody>
          <a:bodyPr>
            <a:normAutofit/>
          </a:bodyPr>
          <a:lstStyle/>
          <a:p>
            <a:r>
              <a:rPr kumimoji="1" lang="ja-JP" altLang="en-US" dirty="0"/>
              <a:t>最も避けるべきことは</a:t>
            </a:r>
          </a:p>
        </p:txBody>
      </p:sp>
      <p:sp>
        <p:nvSpPr>
          <p:cNvPr id="3" name="テキスト ボックス 2">
            <a:extLst>
              <a:ext uri="{FF2B5EF4-FFF2-40B4-BE49-F238E27FC236}">
                <a16:creationId xmlns:a16="http://schemas.microsoft.com/office/drawing/2014/main" id="{72118D37-AC9D-4FC6-8EDA-D4765198B3BD}"/>
              </a:ext>
            </a:extLst>
          </p:cNvPr>
          <p:cNvSpPr txBox="1"/>
          <p:nvPr/>
        </p:nvSpPr>
        <p:spPr>
          <a:xfrm>
            <a:off x="838200" y="1570616"/>
            <a:ext cx="10726270" cy="2954655"/>
          </a:xfrm>
          <a:prstGeom prst="rect">
            <a:avLst/>
          </a:prstGeom>
          <a:noFill/>
        </p:spPr>
        <p:txBody>
          <a:bodyPr wrap="square" rtlCol="0">
            <a:spAutoFit/>
          </a:bodyPr>
          <a:lstStyle/>
          <a:p>
            <a:r>
              <a:rPr kumimoji="1" lang="ja-JP" altLang="en-US" sz="2400" dirty="0"/>
              <a:t>まず、先輩や上司が新商品・新サービス・新事業を成功させた武勇伝のような話やアドバイスを鵜呑みにしてはいけません。</a:t>
            </a:r>
            <a:endParaRPr kumimoji="1" lang="en-US" altLang="ja-JP" sz="2400" dirty="0"/>
          </a:p>
          <a:p>
            <a:endParaRPr lang="en-US" altLang="ja-JP" sz="2400" dirty="0"/>
          </a:p>
          <a:p>
            <a:endParaRPr lang="en-US" altLang="ja-JP" dirty="0"/>
          </a:p>
          <a:p>
            <a:r>
              <a:rPr kumimoji="1" lang="ja-JP" altLang="en-US" sz="2400" dirty="0"/>
              <a:t>「愚者は経験に学び、賢者は歴史に学ぶ」という名言をご存じでしょう。</a:t>
            </a:r>
            <a:endParaRPr kumimoji="1" lang="en-US" altLang="ja-JP" sz="2400" dirty="0"/>
          </a:p>
          <a:p>
            <a:endParaRPr kumimoji="1" lang="en-US" altLang="ja-JP" dirty="0"/>
          </a:p>
          <a:p>
            <a:endParaRPr kumimoji="1" lang="en-US" altLang="ja-JP" dirty="0"/>
          </a:p>
          <a:p>
            <a:r>
              <a:rPr kumimoji="1" lang="ja-JP" altLang="en-US" dirty="0"/>
              <a:t>諸先輩の経験談は適当に受け流すとしても（組織人としてはなかなか大変なことではありますが）、</a:t>
            </a:r>
            <a:endParaRPr kumimoji="1" lang="en-US" altLang="ja-JP" dirty="0"/>
          </a:p>
          <a:p>
            <a:r>
              <a:rPr kumimoji="1" lang="ja-JP" altLang="en-US" dirty="0"/>
              <a:t>我々のビジネスの世界で、歴史に学ぶとはどうすればいいのでしょうか？</a:t>
            </a:r>
            <a:endParaRPr lang="en-US" altLang="ja-JP" dirty="0"/>
          </a:p>
        </p:txBody>
      </p:sp>
    </p:spTree>
    <p:extLst>
      <p:ext uri="{BB962C8B-B14F-4D97-AF65-F5344CB8AC3E}">
        <p14:creationId xmlns:p14="http://schemas.microsoft.com/office/powerpoint/2010/main" val="399329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0C3D8A-C82F-4371-965B-FD7A59B3E9D1}"/>
              </a:ext>
            </a:extLst>
          </p:cNvPr>
          <p:cNvSpPr>
            <a:spLocks noGrp="1"/>
          </p:cNvSpPr>
          <p:nvPr>
            <p:ph type="title"/>
          </p:nvPr>
        </p:nvSpPr>
        <p:spPr>
          <a:xfrm>
            <a:off x="838199" y="365125"/>
            <a:ext cx="10726271" cy="1076400"/>
          </a:xfrm>
        </p:spPr>
        <p:txBody>
          <a:bodyPr>
            <a:normAutofit/>
          </a:bodyPr>
          <a:lstStyle/>
          <a:p>
            <a:r>
              <a:rPr kumimoji="1" lang="ja-JP" altLang="en-US" dirty="0"/>
              <a:t>やるべきことは</a:t>
            </a:r>
          </a:p>
        </p:txBody>
      </p:sp>
      <p:sp>
        <p:nvSpPr>
          <p:cNvPr id="3" name="テキスト ボックス 2">
            <a:extLst>
              <a:ext uri="{FF2B5EF4-FFF2-40B4-BE49-F238E27FC236}">
                <a16:creationId xmlns:a16="http://schemas.microsoft.com/office/drawing/2014/main" id="{72118D37-AC9D-4FC6-8EDA-D4765198B3BD}"/>
              </a:ext>
            </a:extLst>
          </p:cNvPr>
          <p:cNvSpPr txBox="1"/>
          <p:nvPr/>
        </p:nvSpPr>
        <p:spPr>
          <a:xfrm>
            <a:off x="838199" y="1570616"/>
            <a:ext cx="10726271" cy="2677656"/>
          </a:xfrm>
          <a:prstGeom prst="rect">
            <a:avLst/>
          </a:prstGeom>
          <a:noFill/>
        </p:spPr>
        <p:txBody>
          <a:bodyPr wrap="square" rtlCol="0">
            <a:spAutoFit/>
          </a:bodyPr>
          <a:lstStyle/>
          <a:p>
            <a:r>
              <a:rPr kumimoji="1" lang="ja-JP" altLang="en-US" sz="2400" dirty="0"/>
              <a:t>ビジネスの世界において歴史に学ぶとは、過去の成功や失敗の事例を分析して、有用な手法を導き出した、フレームワークを学んで活用することです。</a:t>
            </a:r>
            <a:endParaRPr kumimoji="1" lang="en-US" altLang="ja-JP" sz="2400" dirty="0"/>
          </a:p>
          <a:p>
            <a:endParaRPr lang="en-US" altLang="ja-JP" dirty="0"/>
          </a:p>
          <a:p>
            <a:r>
              <a:rPr kumimoji="1" lang="ja-JP" altLang="en-US" dirty="0"/>
              <a:t>競争戦略論、マーケティング戦略論、ゲーム理論、普及理論、プロダクトライフサイクル論、キャズム理論、など・・・・</a:t>
            </a:r>
            <a:endParaRPr kumimoji="1" lang="en-US" altLang="ja-JP" dirty="0"/>
          </a:p>
          <a:p>
            <a:endParaRPr lang="en-US" altLang="ja-JP" dirty="0"/>
          </a:p>
          <a:p>
            <a:r>
              <a:rPr lang="ja-JP" altLang="en-US" sz="2400" dirty="0"/>
              <a:t>あなたのミッションを成功させる（</a:t>
            </a:r>
            <a:r>
              <a:rPr lang="en-US" altLang="ja-JP" sz="2400" dirty="0"/>
              <a:t>or </a:t>
            </a:r>
            <a:r>
              <a:rPr lang="ja-JP" altLang="en-US" sz="2400" dirty="0"/>
              <a:t>大失敗を回避する）ために有効なフレームワークを選び、実践するのです。</a:t>
            </a:r>
            <a:endParaRPr kumimoji="1" lang="en-US" altLang="ja-JP" sz="2400" dirty="0"/>
          </a:p>
        </p:txBody>
      </p:sp>
      <p:sp>
        <p:nvSpPr>
          <p:cNvPr id="4" name="正方形/長方形 3">
            <a:extLst>
              <a:ext uri="{FF2B5EF4-FFF2-40B4-BE49-F238E27FC236}">
                <a16:creationId xmlns:a16="http://schemas.microsoft.com/office/drawing/2014/main" id="{1F01FE6B-29FC-4A7F-B939-D2031A7FB421}"/>
              </a:ext>
            </a:extLst>
          </p:cNvPr>
          <p:cNvSpPr/>
          <p:nvPr/>
        </p:nvSpPr>
        <p:spPr>
          <a:xfrm>
            <a:off x="732864" y="4795897"/>
            <a:ext cx="10726271" cy="2062103"/>
          </a:xfrm>
          <a:prstGeom prst="rect">
            <a:avLst/>
          </a:prstGeom>
          <a:ln>
            <a:solidFill>
              <a:schemeClr val="bg1">
                <a:lumMod val="65000"/>
              </a:schemeClr>
            </a:solidFill>
            <a:prstDash val="sysDash"/>
          </a:ln>
        </p:spPr>
        <p:txBody>
          <a:bodyPr wrap="square">
            <a:spAutoFit/>
          </a:bodyPr>
          <a:lstStyle/>
          <a:p>
            <a:r>
              <a:rPr lang="ja-JP" altLang="en-US" sz="1600" dirty="0"/>
              <a:t>フレームワークの実践とは、「毎日</a:t>
            </a:r>
            <a:r>
              <a:rPr lang="en-US" altLang="ja-JP" sz="1600" dirty="0"/>
              <a:t>20</a:t>
            </a:r>
            <a:r>
              <a:rPr lang="ja-JP" altLang="en-US" sz="1600" dirty="0"/>
              <a:t>分○○すれば□□が成功する」という書店でよく見かけるノウハウ本のようなことを実行するものではありません。</a:t>
            </a:r>
            <a:endParaRPr lang="en-US" altLang="ja-JP" sz="1600" dirty="0"/>
          </a:p>
          <a:p>
            <a:endParaRPr lang="en-US" altLang="ja-JP" sz="1600" dirty="0"/>
          </a:p>
          <a:p>
            <a:r>
              <a:rPr lang="ja-JP" altLang="en-US" sz="1600" dirty="0"/>
              <a:t>フレームワークとは、数々の経営学の研究者により、勝ちパターン、負けパターンの研究が繰り返し検証され、その有効性が科学的（社会科学）に立証されているセオリー（論理）のことを指します。</a:t>
            </a:r>
            <a:r>
              <a:rPr lang="en-US" altLang="ja-JP" sz="1600" dirty="0"/>
              <a:t>MBA</a:t>
            </a:r>
            <a:r>
              <a:rPr lang="ja-JP" altLang="en-US" sz="1600" dirty="0"/>
              <a:t>などのプロ経営者を目指す者が学ぶ各種戦略論のことを指します。</a:t>
            </a:r>
            <a:endParaRPr lang="en-US" altLang="ja-JP" sz="1600" dirty="0"/>
          </a:p>
          <a:p>
            <a:r>
              <a:rPr lang="ja-JP" altLang="en-US" sz="1600" dirty="0"/>
              <a:t>さりとて、セオリーに溺れてはいけません。例えば、柔道では基本の型のセオリーを身につけること、実践を積むこと、両方が必要です。</a:t>
            </a:r>
            <a:endParaRPr lang="en-US" altLang="ja-JP" sz="1600" dirty="0"/>
          </a:p>
        </p:txBody>
      </p:sp>
    </p:spTree>
    <p:extLst>
      <p:ext uri="{BB962C8B-B14F-4D97-AF65-F5344CB8AC3E}">
        <p14:creationId xmlns:p14="http://schemas.microsoft.com/office/powerpoint/2010/main" val="308703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0C3D8A-C82F-4371-965B-FD7A59B3E9D1}"/>
              </a:ext>
            </a:extLst>
          </p:cNvPr>
          <p:cNvSpPr>
            <a:spLocks noGrp="1"/>
          </p:cNvSpPr>
          <p:nvPr>
            <p:ph type="title"/>
          </p:nvPr>
        </p:nvSpPr>
        <p:spPr>
          <a:xfrm>
            <a:off x="838199" y="365125"/>
            <a:ext cx="10726271" cy="1076400"/>
          </a:xfrm>
        </p:spPr>
        <p:txBody>
          <a:bodyPr>
            <a:normAutofit/>
          </a:bodyPr>
          <a:lstStyle/>
          <a:p>
            <a:r>
              <a:rPr kumimoji="1" lang="ja-JP" altLang="en-US" dirty="0"/>
              <a:t>選ぶべきは</a:t>
            </a:r>
          </a:p>
        </p:txBody>
      </p:sp>
      <p:sp>
        <p:nvSpPr>
          <p:cNvPr id="3" name="テキスト ボックス 2">
            <a:extLst>
              <a:ext uri="{FF2B5EF4-FFF2-40B4-BE49-F238E27FC236}">
                <a16:creationId xmlns:a16="http://schemas.microsoft.com/office/drawing/2014/main" id="{72118D37-AC9D-4FC6-8EDA-D4765198B3BD}"/>
              </a:ext>
            </a:extLst>
          </p:cNvPr>
          <p:cNvSpPr txBox="1"/>
          <p:nvPr/>
        </p:nvSpPr>
        <p:spPr>
          <a:xfrm>
            <a:off x="838199" y="1570616"/>
            <a:ext cx="10640210" cy="3231654"/>
          </a:xfrm>
          <a:prstGeom prst="rect">
            <a:avLst/>
          </a:prstGeom>
          <a:noFill/>
        </p:spPr>
        <p:txBody>
          <a:bodyPr wrap="square" rtlCol="0">
            <a:spAutoFit/>
          </a:bodyPr>
          <a:lstStyle/>
          <a:p>
            <a:r>
              <a:rPr kumimoji="1" lang="ja-JP" altLang="en-US" sz="2400" dirty="0"/>
              <a:t>まず、数々の戦略論を掌握する。</a:t>
            </a:r>
            <a:endParaRPr kumimoji="1" lang="en-US" altLang="ja-JP" sz="2400" dirty="0"/>
          </a:p>
          <a:p>
            <a:endParaRPr kumimoji="1" lang="en-US" altLang="ja-JP" sz="2400" dirty="0"/>
          </a:p>
          <a:p>
            <a:r>
              <a:rPr kumimoji="1" lang="ja-JP" altLang="en-US" sz="2400" dirty="0"/>
              <a:t>次に、実務を担う者としては、どの戦略論をチョイスし、条件に応じてどう組み合わせたら良いのかいついて知る必要があるます。</a:t>
            </a:r>
            <a:endParaRPr kumimoji="1" lang="en-US" altLang="ja-JP" sz="2400" dirty="0"/>
          </a:p>
          <a:p>
            <a:r>
              <a:rPr kumimoji="1" lang="ja-JP" altLang="en-US" sz="2400" dirty="0"/>
              <a:t>確立されておりません。</a:t>
            </a:r>
            <a:endParaRPr kumimoji="1" lang="en-US" altLang="ja-JP" sz="2400" dirty="0"/>
          </a:p>
          <a:p>
            <a:endParaRPr lang="en-US" altLang="ja-JP" sz="2400" dirty="0"/>
          </a:p>
          <a:p>
            <a:endParaRPr lang="en-US" altLang="ja-JP" sz="2400" dirty="0"/>
          </a:p>
          <a:p>
            <a:r>
              <a:rPr kumimoji="1" lang="ja-JP" altLang="en-US" dirty="0"/>
              <a:t>特定の戦略論を信奉し、これを振り回すコンサルタントや、中途半端な勉強で思い込みの強い人もおります。知らないよりも危険です。</a:t>
            </a:r>
            <a:endParaRPr kumimoji="1" lang="en-US" altLang="ja-JP" dirty="0"/>
          </a:p>
        </p:txBody>
      </p:sp>
    </p:spTree>
    <p:extLst>
      <p:ext uri="{BB962C8B-B14F-4D97-AF65-F5344CB8AC3E}">
        <p14:creationId xmlns:p14="http://schemas.microsoft.com/office/powerpoint/2010/main" val="356829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F2FD9FD-61D5-4BA6-AC89-46FF3471B0B0}"/>
              </a:ext>
            </a:extLst>
          </p:cNvPr>
          <p:cNvSpPr/>
          <p:nvPr/>
        </p:nvSpPr>
        <p:spPr>
          <a:xfrm>
            <a:off x="1615283" y="2062843"/>
            <a:ext cx="5519460" cy="584775"/>
          </a:xfrm>
          <a:prstGeom prst="rect">
            <a:avLst/>
          </a:prstGeom>
        </p:spPr>
        <p:txBody>
          <a:bodyPr wrap="none">
            <a:spAutoFit/>
          </a:bodyPr>
          <a:lstStyle/>
          <a:p>
            <a:r>
              <a:rPr lang="ja-JP" altLang="en-US" sz="3200" dirty="0"/>
              <a:t>■プロダクトライフサイクル</a:t>
            </a:r>
          </a:p>
        </p:txBody>
      </p:sp>
      <p:sp>
        <p:nvSpPr>
          <p:cNvPr id="3" name="正方形/長方形 2">
            <a:extLst>
              <a:ext uri="{FF2B5EF4-FFF2-40B4-BE49-F238E27FC236}">
                <a16:creationId xmlns:a16="http://schemas.microsoft.com/office/drawing/2014/main" id="{2F610967-6DF6-4CD9-A430-9DD14CC6EED0}"/>
              </a:ext>
            </a:extLst>
          </p:cNvPr>
          <p:cNvSpPr/>
          <p:nvPr/>
        </p:nvSpPr>
        <p:spPr>
          <a:xfrm>
            <a:off x="2793375" y="2665789"/>
            <a:ext cx="2236510" cy="584775"/>
          </a:xfrm>
          <a:prstGeom prst="rect">
            <a:avLst/>
          </a:prstGeom>
        </p:spPr>
        <p:txBody>
          <a:bodyPr wrap="none">
            <a:spAutoFit/>
          </a:bodyPr>
          <a:lstStyle/>
          <a:p>
            <a:r>
              <a:rPr lang="ja-JP" altLang="en-US" sz="3200" dirty="0"/>
              <a:t>■普及理論</a:t>
            </a:r>
          </a:p>
        </p:txBody>
      </p:sp>
      <p:sp>
        <p:nvSpPr>
          <p:cNvPr id="7" name="正方形/長方形 6">
            <a:extLst>
              <a:ext uri="{FF2B5EF4-FFF2-40B4-BE49-F238E27FC236}">
                <a16:creationId xmlns:a16="http://schemas.microsoft.com/office/drawing/2014/main" id="{454CD454-86CE-4DAB-B75F-86155E0052B9}"/>
              </a:ext>
            </a:extLst>
          </p:cNvPr>
          <p:cNvSpPr/>
          <p:nvPr/>
        </p:nvSpPr>
        <p:spPr>
          <a:xfrm>
            <a:off x="4540155" y="1452974"/>
            <a:ext cx="4288353" cy="584775"/>
          </a:xfrm>
          <a:prstGeom prst="rect">
            <a:avLst/>
          </a:prstGeom>
        </p:spPr>
        <p:txBody>
          <a:bodyPr wrap="none">
            <a:spAutoFit/>
          </a:bodyPr>
          <a:lstStyle/>
          <a:p>
            <a:r>
              <a:rPr lang="ja-JP" altLang="en-US" sz="3200" dirty="0"/>
              <a:t>■マーケティング４Ｐ</a:t>
            </a:r>
          </a:p>
        </p:txBody>
      </p:sp>
      <p:sp>
        <p:nvSpPr>
          <p:cNvPr id="8" name="正方形/長方形 7">
            <a:extLst>
              <a:ext uri="{FF2B5EF4-FFF2-40B4-BE49-F238E27FC236}">
                <a16:creationId xmlns:a16="http://schemas.microsoft.com/office/drawing/2014/main" id="{006A6F8E-6C13-4B36-B4FD-3F6A7C226FF2}"/>
              </a:ext>
            </a:extLst>
          </p:cNvPr>
          <p:cNvSpPr/>
          <p:nvPr/>
        </p:nvSpPr>
        <p:spPr>
          <a:xfrm>
            <a:off x="4059846" y="4738549"/>
            <a:ext cx="3924094" cy="1754326"/>
          </a:xfrm>
          <a:prstGeom prst="rect">
            <a:avLst/>
          </a:prstGeom>
        </p:spPr>
        <p:txBody>
          <a:bodyPr wrap="square">
            <a:spAutoFit/>
          </a:bodyPr>
          <a:lstStyle/>
          <a:p>
            <a:r>
              <a:rPr lang="ja-JP" altLang="en-US" dirty="0"/>
              <a:t>■ダイナミックケイパビリティ論</a:t>
            </a:r>
          </a:p>
          <a:p>
            <a:r>
              <a:rPr lang="ja-JP" altLang="en-US" dirty="0"/>
              <a:t>■ブランド戦略</a:t>
            </a:r>
          </a:p>
          <a:p>
            <a:r>
              <a:rPr lang="ja-JP" altLang="en-US" dirty="0"/>
              <a:t>■ランチェスターの法則</a:t>
            </a:r>
          </a:p>
          <a:p>
            <a:r>
              <a:rPr lang="ja-JP" altLang="en-US" dirty="0"/>
              <a:t>■ＰＵＬＬ　と　ＰＵＳＨ</a:t>
            </a:r>
          </a:p>
          <a:p>
            <a:r>
              <a:rPr lang="ja-JP" altLang="en-US" dirty="0"/>
              <a:t>■競争優位と顧客価</a:t>
            </a:r>
            <a:endParaRPr lang="en-US" altLang="ja-JP" dirty="0"/>
          </a:p>
          <a:p>
            <a:r>
              <a:rPr lang="ja-JP" altLang="en-US" dirty="0"/>
              <a:t>■イノベーションのジレンマ</a:t>
            </a:r>
            <a:endParaRPr lang="en-US" altLang="ja-JP" dirty="0"/>
          </a:p>
        </p:txBody>
      </p:sp>
      <p:sp>
        <p:nvSpPr>
          <p:cNvPr id="10" name="正方形/長方形 9">
            <a:extLst>
              <a:ext uri="{FF2B5EF4-FFF2-40B4-BE49-F238E27FC236}">
                <a16:creationId xmlns:a16="http://schemas.microsoft.com/office/drawing/2014/main" id="{98768A5A-6B61-4B2E-85D3-5360F0128627}"/>
              </a:ext>
            </a:extLst>
          </p:cNvPr>
          <p:cNvSpPr/>
          <p:nvPr/>
        </p:nvSpPr>
        <p:spPr>
          <a:xfrm>
            <a:off x="8285352" y="3630553"/>
            <a:ext cx="3906648" cy="2862322"/>
          </a:xfrm>
          <a:prstGeom prst="rect">
            <a:avLst/>
          </a:prstGeom>
        </p:spPr>
        <p:txBody>
          <a:bodyPr wrap="square">
            <a:spAutoFit/>
          </a:bodyPr>
          <a:lstStyle/>
          <a:p>
            <a:r>
              <a:rPr lang="ja-JP" altLang="en-US" dirty="0"/>
              <a:t>■ＰＬＣ</a:t>
            </a:r>
          </a:p>
          <a:p>
            <a:r>
              <a:rPr lang="ja-JP" altLang="en-US" dirty="0"/>
              <a:t>■マーケティング４Ｐ</a:t>
            </a:r>
          </a:p>
          <a:p>
            <a:r>
              <a:rPr lang="ja-JP" altLang="en-US" dirty="0"/>
              <a:t>■キャズム</a:t>
            </a:r>
            <a:endParaRPr lang="en-US" altLang="ja-JP" dirty="0"/>
          </a:p>
          <a:p>
            <a:r>
              <a:rPr lang="ja-JP" altLang="en-US" dirty="0"/>
              <a:t>■普及理論</a:t>
            </a:r>
          </a:p>
          <a:p>
            <a:r>
              <a:rPr lang="ja-JP" altLang="en-US" dirty="0"/>
              <a:t>■ポジショニング論</a:t>
            </a:r>
          </a:p>
          <a:p>
            <a:r>
              <a:rPr lang="ja-JP" altLang="en-US" dirty="0"/>
              <a:t>■資源論</a:t>
            </a:r>
            <a:endParaRPr lang="en-US" altLang="ja-JP" dirty="0"/>
          </a:p>
          <a:p>
            <a:r>
              <a:rPr lang="ja-JP" altLang="en-US" dirty="0"/>
              <a:t>■５Ｆｏｒｃｅｓ</a:t>
            </a:r>
          </a:p>
          <a:p>
            <a:r>
              <a:rPr lang="ja-JP" altLang="en-US" dirty="0"/>
              <a:t>■ＳＰＴ</a:t>
            </a:r>
          </a:p>
          <a:p>
            <a:r>
              <a:rPr lang="ja-JP" altLang="en-US" dirty="0"/>
              <a:t>■ナレッジマネージメント</a:t>
            </a:r>
          </a:p>
          <a:p>
            <a:r>
              <a:rPr lang="ja-JP" altLang="en-US" dirty="0"/>
              <a:t>■ＰＰＴ分析</a:t>
            </a:r>
          </a:p>
        </p:txBody>
      </p:sp>
      <p:sp>
        <p:nvSpPr>
          <p:cNvPr id="11" name="タイトル 1">
            <a:extLst>
              <a:ext uri="{FF2B5EF4-FFF2-40B4-BE49-F238E27FC236}">
                <a16:creationId xmlns:a16="http://schemas.microsoft.com/office/drawing/2014/main" id="{D40E9851-ED1B-4576-8CB7-F973EDAFB41D}"/>
              </a:ext>
            </a:extLst>
          </p:cNvPr>
          <p:cNvSpPr>
            <a:spLocks noGrp="1"/>
          </p:cNvSpPr>
          <p:nvPr>
            <p:ph type="title"/>
          </p:nvPr>
        </p:nvSpPr>
        <p:spPr>
          <a:xfrm>
            <a:off x="838199" y="365125"/>
            <a:ext cx="10726271" cy="1076400"/>
          </a:xfrm>
        </p:spPr>
        <p:txBody>
          <a:bodyPr>
            <a:normAutofit/>
          </a:bodyPr>
          <a:lstStyle/>
          <a:p>
            <a:r>
              <a:rPr kumimoji="1" lang="ja-JP" altLang="en-US" dirty="0"/>
              <a:t>今回のチョイス</a:t>
            </a:r>
          </a:p>
        </p:txBody>
      </p:sp>
      <p:sp>
        <p:nvSpPr>
          <p:cNvPr id="12" name="正方形/長方形 11">
            <a:extLst>
              <a:ext uri="{FF2B5EF4-FFF2-40B4-BE49-F238E27FC236}">
                <a16:creationId xmlns:a16="http://schemas.microsoft.com/office/drawing/2014/main" id="{14E409A9-FCF2-4801-9504-567CCD1491F5}"/>
              </a:ext>
            </a:extLst>
          </p:cNvPr>
          <p:cNvSpPr/>
          <p:nvPr/>
        </p:nvSpPr>
        <p:spPr>
          <a:xfrm>
            <a:off x="301412" y="5002271"/>
            <a:ext cx="3924094" cy="1477328"/>
          </a:xfrm>
          <a:prstGeom prst="rect">
            <a:avLst/>
          </a:prstGeom>
        </p:spPr>
        <p:txBody>
          <a:bodyPr wrap="square">
            <a:spAutoFit/>
          </a:bodyPr>
          <a:lstStyle/>
          <a:p>
            <a:r>
              <a:rPr lang="ja-JP" altLang="en-US" dirty="0"/>
              <a:t>■リーダーシップ論</a:t>
            </a:r>
          </a:p>
          <a:p>
            <a:r>
              <a:rPr lang="ja-JP" altLang="en-US" dirty="0"/>
              <a:t>■ＳＷＯＴ分析</a:t>
            </a:r>
            <a:endParaRPr lang="en-US" altLang="ja-JP" dirty="0"/>
          </a:p>
          <a:p>
            <a:r>
              <a:rPr lang="ja-JP" altLang="en-US" dirty="0"/>
              <a:t>■複雑適応系リーダーシップ論</a:t>
            </a:r>
          </a:p>
          <a:p>
            <a:r>
              <a:rPr lang="ja-JP" altLang="en-US" dirty="0"/>
              <a:t>■ミドルアップダウン</a:t>
            </a:r>
          </a:p>
          <a:p>
            <a:r>
              <a:rPr lang="ja-JP" altLang="en-US" dirty="0"/>
              <a:t>■ダイナミック戦略論</a:t>
            </a:r>
          </a:p>
        </p:txBody>
      </p:sp>
      <p:sp>
        <p:nvSpPr>
          <p:cNvPr id="13" name="右矢印 25">
            <a:extLst>
              <a:ext uri="{FF2B5EF4-FFF2-40B4-BE49-F238E27FC236}">
                <a16:creationId xmlns:a16="http://schemas.microsoft.com/office/drawing/2014/main" id="{13FAAEB1-1AC9-47F2-8B79-F346A6FD5237}"/>
              </a:ext>
            </a:extLst>
          </p:cNvPr>
          <p:cNvSpPr/>
          <p:nvPr/>
        </p:nvSpPr>
        <p:spPr>
          <a:xfrm rot="15243154">
            <a:off x="4797215" y="4065590"/>
            <a:ext cx="503237" cy="215900"/>
          </a:xfrm>
          <a:prstGeom prst="rightArrow">
            <a:avLst/>
          </a:prstGeom>
          <a:solidFill>
            <a:schemeClr val="accent3">
              <a:lumMod val="60000"/>
              <a:lumOff val="4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右矢印 25">
            <a:extLst>
              <a:ext uri="{FF2B5EF4-FFF2-40B4-BE49-F238E27FC236}">
                <a16:creationId xmlns:a16="http://schemas.microsoft.com/office/drawing/2014/main" id="{CF7C2C16-1F4C-4B2E-A07B-75E64617ABD7}"/>
              </a:ext>
            </a:extLst>
          </p:cNvPr>
          <p:cNvSpPr/>
          <p:nvPr/>
        </p:nvSpPr>
        <p:spPr>
          <a:xfrm rot="18104439">
            <a:off x="2109631" y="3989248"/>
            <a:ext cx="503237" cy="215900"/>
          </a:xfrm>
          <a:prstGeom prst="rightArrow">
            <a:avLst/>
          </a:prstGeom>
          <a:solidFill>
            <a:schemeClr val="accent3">
              <a:lumMod val="60000"/>
              <a:lumOff val="4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右矢印 25">
            <a:extLst>
              <a:ext uri="{FF2B5EF4-FFF2-40B4-BE49-F238E27FC236}">
                <a16:creationId xmlns:a16="http://schemas.microsoft.com/office/drawing/2014/main" id="{2080F6FC-0D60-45D6-81CA-85881CF3E7FC}"/>
              </a:ext>
            </a:extLst>
          </p:cNvPr>
          <p:cNvSpPr/>
          <p:nvPr/>
        </p:nvSpPr>
        <p:spPr>
          <a:xfrm rot="13066353">
            <a:off x="7060990" y="3450814"/>
            <a:ext cx="503237" cy="246491"/>
          </a:xfrm>
          <a:prstGeom prst="rightArrow">
            <a:avLst/>
          </a:prstGeom>
          <a:solidFill>
            <a:schemeClr val="accent3">
              <a:lumMod val="60000"/>
              <a:lumOff val="4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265664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75F63-2816-4DBD-B4C7-7C4DFB1491FE}"/>
              </a:ext>
            </a:extLst>
          </p:cNvPr>
          <p:cNvSpPr>
            <a:spLocks noGrp="1"/>
          </p:cNvSpPr>
          <p:nvPr>
            <p:ph type="title"/>
          </p:nvPr>
        </p:nvSpPr>
        <p:spPr>
          <a:xfrm>
            <a:off x="243840" y="2766218"/>
            <a:ext cx="11704320" cy="1325563"/>
          </a:xfrm>
        </p:spPr>
        <p:txBody>
          <a:bodyPr/>
          <a:lstStyle/>
          <a:p>
            <a:pPr algn="ctr"/>
            <a:r>
              <a:rPr lang="ja-JP" altLang="en-US" b="1" dirty="0"/>
              <a:t>基礎編　フレームワーク</a:t>
            </a:r>
            <a:endParaRPr kumimoji="1" lang="ja-JP" altLang="en-US" b="1" dirty="0"/>
          </a:p>
        </p:txBody>
      </p:sp>
    </p:spTree>
    <p:extLst>
      <p:ext uri="{BB962C8B-B14F-4D97-AF65-F5344CB8AC3E}">
        <p14:creationId xmlns:p14="http://schemas.microsoft.com/office/powerpoint/2010/main" val="59715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4F17EC9-A18E-42F7-9F22-30EFB4E4B37E}"/>
              </a:ext>
            </a:extLst>
          </p:cNvPr>
          <p:cNvSpPr txBox="1"/>
          <p:nvPr/>
        </p:nvSpPr>
        <p:spPr>
          <a:xfrm>
            <a:off x="2729552" y="2183897"/>
            <a:ext cx="5975177" cy="3108543"/>
          </a:xfrm>
          <a:prstGeom prst="rect">
            <a:avLst/>
          </a:prstGeom>
          <a:noFill/>
        </p:spPr>
        <p:txBody>
          <a:bodyPr wrap="square" rtlCol="0">
            <a:spAutoFit/>
          </a:bodyPr>
          <a:lstStyle/>
          <a:p>
            <a:r>
              <a:rPr kumimoji="1" lang="ja-JP" altLang="en-US" sz="2800" dirty="0"/>
              <a:t>①プロダクトライフサイクル論</a:t>
            </a:r>
            <a:endParaRPr kumimoji="1" lang="en-US" altLang="ja-JP" sz="2800" dirty="0"/>
          </a:p>
          <a:p>
            <a:endParaRPr lang="en-US" altLang="ja-JP" sz="2800" dirty="0"/>
          </a:p>
          <a:p>
            <a:endParaRPr kumimoji="1" lang="en-US" altLang="ja-JP" sz="2800" dirty="0"/>
          </a:p>
          <a:p>
            <a:r>
              <a:rPr kumimoji="1" lang="ja-JP" altLang="en-US" sz="2800" dirty="0"/>
              <a:t>②</a:t>
            </a:r>
            <a:r>
              <a:rPr lang="ja-JP" altLang="en-US" sz="2800" dirty="0"/>
              <a:t>普及理論</a:t>
            </a:r>
            <a:endParaRPr lang="en-US" altLang="ja-JP" sz="2800" dirty="0"/>
          </a:p>
          <a:p>
            <a:endParaRPr lang="en-US" altLang="ja-JP" sz="2800" dirty="0"/>
          </a:p>
          <a:p>
            <a:endParaRPr lang="en-US" altLang="ja-JP" sz="2800" dirty="0"/>
          </a:p>
          <a:p>
            <a:r>
              <a:rPr lang="ja-JP" altLang="en-US" sz="2800" dirty="0"/>
              <a:t>③マーケティングの</a:t>
            </a:r>
            <a:r>
              <a:rPr lang="en-US" altLang="ja-JP" sz="2800" dirty="0"/>
              <a:t>4</a:t>
            </a:r>
            <a:r>
              <a:rPr lang="ja-JP" altLang="en-US" sz="2800" dirty="0"/>
              <a:t>Ｐ</a:t>
            </a:r>
            <a:endParaRPr kumimoji="1" lang="ja-JP" altLang="en-US" sz="2800" dirty="0"/>
          </a:p>
        </p:txBody>
      </p:sp>
    </p:spTree>
    <p:extLst>
      <p:ext uri="{BB962C8B-B14F-4D97-AF65-F5344CB8AC3E}">
        <p14:creationId xmlns:p14="http://schemas.microsoft.com/office/powerpoint/2010/main" val="10803120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5668</TotalTime>
  <Words>1391</Words>
  <Application>Microsoft Office PowerPoint</Application>
  <PresentationFormat>ワイド画面</PresentationFormat>
  <Paragraphs>254</Paragraphs>
  <Slides>33</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33</vt:i4>
      </vt:variant>
    </vt:vector>
  </HeadingPairs>
  <TitlesOfParts>
    <vt:vector size="38" baseType="lpstr">
      <vt:lpstr>游ゴシック</vt:lpstr>
      <vt:lpstr>游ゴシック Light</vt:lpstr>
      <vt:lpstr>Arial</vt:lpstr>
      <vt:lpstr>Calibri</vt:lpstr>
      <vt:lpstr>Office テーマ</vt:lpstr>
      <vt:lpstr> ダイナミックな戦略</vt:lpstr>
      <vt:lpstr>はじめに</vt:lpstr>
      <vt:lpstr>よくある間違い</vt:lpstr>
      <vt:lpstr>最も避けるべきことは</vt:lpstr>
      <vt:lpstr>やるべきことは</vt:lpstr>
      <vt:lpstr>選ぶべきは</vt:lpstr>
      <vt:lpstr>今回のチョイス</vt:lpstr>
      <vt:lpstr>基礎編　フレームワーク</vt:lpstr>
      <vt:lpstr>PowerPoint プレゼンテーション</vt:lpstr>
      <vt:lpstr>プロダクトライフサイクル論（PLC）</vt:lpstr>
      <vt:lpstr>PowerPoint プレゼンテーション</vt:lpstr>
      <vt:lpstr>プロダクトライフサイクル論（PLC）</vt:lpstr>
      <vt:lpstr>普及理論</vt:lpstr>
      <vt:lpstr>普及理論</vt:lpstr>
      <vt:lpstr>PowerPoint プレゼンテーション</vt:lpstr>
      <vt:lpstr>キャズム論</vt:lpstr>
      <vt:lpstr>マーケティングの4Ｐ</vt:lpstr>
      <vt:lpstr>PowerPoint プレゼンテーション</vt:lpstr>
      <vt:lpstr>活用編　フレームワーク 　　　　　コンビネーション</vt:lpstr>
      <vt:lpstr>ダイナミック！マーケティング論①</vt:lpstr>
      <vt:lpstr>ダイナミック！マーケティング論①</vt:lpstr>
      <vt:lpstr>ダイナミック！マーケティング論①</vt:lpstr>
      <vt:lpstr>ダイナミック！マーケティング論②</vt:lpstr>
      <vt:lpstr>ダイナミック！マーケティング論②</vt:lpstr>
      <vt:lpstr>ダイナミック！マーケティング論③</vt:lpstr>
      <vt:lpstr>ダイナミック！マーケティング論③</vt:lpstr>
      <vt:lpstr>ダイナミック！マーケティング論③</vt:lpstr>
      <vt:lpstr>ダイナミック！マーケティング論③</vt:lpstr>
      <vt:lpstr>ダイナミック！マーケティング論④</vt:lpstr>
      <vt:lpstr>ダイナミック！マーケティング論④</vt:lpstr>
      <vt:lpstr>ダイナミック！マーケティング論⑤</vt:lpstr>
      <vt:lpstr>ダイナミック！マーケティング論⑤</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市川 良紀</dc:creator>
  <cp:lastModifiedBy>市川 良紀</cp:lastModifiedBy>
  <cp:revision>58</cp:revision>
  <dcterms:created xsi:type="dcterms:W3CDTF">2019-03-24T02:43:47Z</dcterms:created>
  <dcterms:modified xsi:type="dcterms:W3CDTF">2019-12-16T01:43:04Z</dcterms:modified>
</cp:coreProperties>
</file>